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69" r:id="rId3"/>
    <p:sldId id="257" r:id="rId4"/>
    <p:sldId id="261" r:id="rId5"/>
    <p:sldId id="267" r:id="rId6"/>
    <p:sldId id="271" r:id="rId7"/>
    <p:sldId id="263" r:id="rId8"/>
    <p:sldId id="262" r:id="rId9"/>
    <p:sldId id="264" r:id="rId10"/>
    <p:sldId id="270" r:id="rId11"/>
    <p:sldId id="266" r:id="rId12"/>
    <p:sldId id="272" r:id="rId13"/>
    <p:sldId id="273" r:id="rId14"/>
    <p:sldId id="265" r:id="rId1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7" d="100"/>
          <a:sy n="87" d="100"/>
        </p:scale>
        <p:origin x="528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1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 smtClean="0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09561" y="4314328"/>
            <a:ext cx="2910840" cy="374642"/>
          </a:xfrm>
        </p:spPr>
        <p:txBody>
          <a:bodyPr/>
          <a:lstStyle/>
          <a:p>
            <a:fld id="{48A87A34-81AB-432B-8DAE-1953F412C126}" type="datetimeFigureOut">
              <a:rPr lang="en-US" dirty="0"/>
              <a:t>11/27/2019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4323845"/>
            <a:ext cx="64008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1430866"/>
            <a:ext cx="2743200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全景圖片 (含標題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77" y="4697360"/>
            <a:ext cx="10822034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1727" y="941439"/>
            <a:ext cx="10821840" cy="347816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516715"/>
            <a:ext cx="10820400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11/27/2019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標題與說明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1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2"/>
            <a:ext cx="1082040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9133"/>
            <a:ext cx="10130516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11/27/2019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引述 (含標題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1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67" y="753533"/>
            <a:ext cx="10151533" cy="2604495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03865" y="3365556"/>
            <a:ext cx="9592736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959862"/>
            <a:ext cx="10151533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11/27/2019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76250" y="93345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84230" y="270129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1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95" y="1124701"/>
            <a:ext cx="10146186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8315"/>
            <a:ext cx="10144654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78883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11/27/2019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8883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895600" y="761999"/>
            <a:ext cx="8610599" cy="1303867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2080"/>
            <a:ext cx="3456432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799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8800" y="2201333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366858" y="2904067"/>
            <a:ext cx="3456432" cy="331461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51800" y="2192866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051801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11/27/2019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圖片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599" cy="1295400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8618" y="4191000"/>
            <a:ext cx="3451582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8618" y="2362200"/>
            <a:ext cx="345158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8618" y="4873764"/>
            <a:ext cx="3451582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4263" y="4191000"/>
            <a:ext cx="3448935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374264" y="4873763"/>
            <a:ext cx="344893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9731" y="4191000"/>
            <a:ext cx="3456469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49855" y="2362200"/>
            <a:ext cx="3447878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049731" y="4873761"/>
            <a:ext cx="345244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11/27/2019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194559"/>
            <a:ext cx="10820400" cy="4024125"/>
          </a:xfrm>
        </p:spPr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11/27/2019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1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48800" y="745066"/>
            <a:ext cx="205740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4466" y="745067"/>
            <a:ext cx="8204201" cy="3903133"/>
          </a:xfrm>
        </p:spPr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79941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11/27/2019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0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11/27/2019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1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3"/>
            <a:ext cx="10820399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467" y="3641725"/>
            <a:ext cx="10490200" cy="955675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11/27/2019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1"/>
            <a:ext cx="6991492" cy="36406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59"/>
            <a:ext cx="5334000" cy="4024125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94559"/>
            <a:ext cx="5334000" cy="4024125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11/27/2019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9" y="2183802"/>
            <a:ext cx="50799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132666"/>
            <a:ext cx="5311775" cy="3086019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2183802"/>
            <a:ext cx="51054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132666"/>
            <a:ext cx="5334000" cy="3086019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11/27/2019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11/27/2019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11/27/2019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5582" y="746759"/>
            <a:ext cx="6510618" cy="5471925"/>
          </a:xfrm>
        </p:spPr>
        <p:txBody>
          <a:bodyPr anchor="ctr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411480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11/27/2019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61238" y="751241"/>
            <a:ext cx="3644962" cy="546744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687324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11/27/2019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1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11/27/2019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hyperlink" Target="https://www.youtube.com/watch?v=d_mhIddhFZ0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g"/><Relationship Id="rId2" Type="http://schemas.openxmlformats.org/officeDocument/2006/relationships/image" Target="../media/image43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g"/><Relationship Id="rId2" Type="http://schemas.openxmlformats.org/officeDocument/2006/relationships/image" Target="../media/image45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g"/><Relationship Id="rId2" Type="http://schemas.openxmlformats.org/officeDocument/2006/relationships/image" Target="../media/image48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2.jpg"/><Relationship Id="rId5" Type="http://schemas.openxmlformats.org/officeDocument/2006/relationships/image" Target="../media/image51.jpg"/><Relationship Id="rId4" Type="http://schemas.openxmlformats.org/officeDocument/2006/relationships/image" Target="../media/image50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g"/><Relationship Id="rId2" Type="http://schemas.openxmlformats.org/officeDocument/2006/relationships/image" Target="../media/image53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g"/><Relationship Id="rId4" Type="http://schemas.openxmlformats.org/officeDocument/2006/relationships/image" Target="../media/image6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g"/><Relationship Id="rId5" Type="http://schemas.openxmlformats.org/officeDocument/2006/relationships/image" Target="../media/image11.jpg"/><Relationship Id="rId4" Type="http://schemas.openxmlformats.org/officeDocument/2006/relationships/image" Target="../media/image10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g"/><Relationship Id="rId5" Type="http://schemas.openxmlformats.org/officeDocument/2006/relationships/image" Target="../media/image16.jpg"/><Relationship Id="rId4" Type="http://schemas.openxmlformats.org/officeDocument/2006/relationships/image" Target="../media/image15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g"/><Relationship Id="rId3" Type="http://schemas.openxmlformats.org/officeDocument/2006/relationships/image" Target="../media/image21.jpg"/><Relationship Id="rId7" Type="http://schemas.openxmlformats.org/officeDocument/2006/relationships/image" Target="../media/image25.jp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jpg"/><Relationship Id="rId5" Type="http://schemas.openxmlformats.org/officeDocument/2006/relationships/image" Target="../media/image23.jpg"/><Relationship Id="rId4" Type="http://schemas.openxmlformats.org/officeDocument/2006/relationships/image" Target="../media/image22.jp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jpg"/><Relationship Id="rId3" Type="http://schemas.openxmlformats.org/officeDocument/2006/relationships/image" Target="../media/image28.jpg"/><Relationship Id="rId7" Type="http://schemas.openxmlformats.org/officeDocument/2006/relationships/image" Target="../media/image32.jpg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jpg"/><Relationship Id="rId5" Type="http://schemas.openxmlformats.org/officeDocument/2006/relationships/image" Target="../media/image30.jpg"/><Relationship Id="rId4" Type="http://schemas.openxmlformats.org/officeDocument/2006/relationships/image" Target="../media/image29.jp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youtube.com/watch?v=020g-0hhCAU" TargetMode="External"/><Relationship Id="rId3" Type="http://schemas.openxmlformats.org/officeDocument/2006/relationships/image" Target="../media/image35.jpg"/><Relationship Id="rId7" Type="http://schemas.openxmlformats.org/officeDocument/2006/relationships/image" Target="../media/image39.jpg"/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jpg"/><Relationship Id="rId5" Type="http://schemas.openxmlformats.org/officeDocument/2006/relationships/image" Target="../media/image37.jpg"/><Relationship Id="rId10" Type="http://schemas.openxmlformats.org/officeDocument/2006/relationships/image" Target="../media/image41.jpg"/><Relationship Id="rId4" Type="http://schemas.openxmlformats.org/officeDocument/2006/relationships/image" Target="../media/image36.jpg"/><Relationship Id="rId9" Type="http://schemas.openxmlformats.org/officeDocument/2006/relationships/image" Target="../media/image40.jp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285752" y="457198"/>
            <a:ext cx="9829800" cy="1351293"/>
          </a:xfrm>
        </p:spPr>
        <p:txBody>
          <a:bodyPr>
            <a:normAutofit/>
          </a:bodyPr>
          <a:lstStyle/>
          <a:p>
            <a:r>
              <a:rPr lang="zh-TW" altLang="zh-TW" sz="6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態度對了，成交發條啟動</a:t>
            </a:r>
            <a:endParaRPr lang="zh-TW" altLang="en-US" sz="6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文字方塊 3"/>
          <p:cNvSpPr txBox="1"/>
          <p:nvPr/>
        </p:nvSpPr>
        <p:spPr>
          <a:xfrm>
            <a:off x="483577" y="3667886"/>
            <a:ext cx="7323992" cy="18928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200" b="1" dirty="0" smtClean="0">
                <a:solidFill>
                  <a:srgbClr val="FFFF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演講者</a:t>
            </a:r>
            <a:r>
              <a:rPr lang="en-US" altLang="zh-TW" sz="3200" b="1" dirty="0" smtClean="0">
                <a:solidFill>
                  <a:srgbClr val="FFFF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:</a:t>
            </a:r>
            <a:r>
              <a:rPr lang="zh-TW" altLang="en-US" sz="3200" b="1" dirty="0" smtClean="0">
                <a:solidFill>
                  <a:srgbClr val="FFFF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 吳碧桓</a:t>
            </a:r>
            <a:endParaRPr lang="en-US" altLang="zh-TW" sz="3200" b="1" dirty="0" smtClean="0">
              <a:solidFill>
                <a:srgbClr val="FFFF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endParaRPr lang="en-US" altLang="zh-TW" sz="1050" b="1" dirty="0" smtClean="0">
              <a:solidFill>
                <a:srgbClr val="FFFF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3200" b="1" dirty="0" smtClean="0">
                <a:solidFill>
                  <a:srgbClr val="FFFF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公司名稱</a:t>
            </a:r>
            <a:r>
              <a:rPr lang="en-US" altLang="zh-TW" sz="3200" b="1" dirty="0" smtClean="0">
                <a:solidFill>
                  <a:srgbClr val="FFFF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:</a:t>
            </a:r>
            <a:r>
              <a:rPr lang="zh-TW" altLang="en-US" sz="3200" b="1" dirty="0" smtClean="0">
                <a:solidFill>
                  <a:srgbClr val="FFFF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住商不動產</a:t>
            </a:r>
            <a:r>
              <a:rPr lang="en-US" altLang="zh-TW" sz="3200" b="1" dirty="0" smtClean="0">
                <a:solidFill>
                  <a:srgbClr val="FFFF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-</a:t>
            </a:r>
            <a:r>
              <a:rPr lang="zh-TW" altLang="en-US" sz="3200" b="1" dirty="0" smtClean="0">
                <a:solidFill>
                  <a:srgbClr val="FFFF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頭份中央加盟店</a:t>
            </a:r>
            <a:endParaRPr lang="en-US" altLang="zh-TW" sz="3200" b="1" dirty="0" smtClean="0">
              <a:solidFill>
                <a:srgbClr val="FFFF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endParaRPr lang="en-US" altLang="zh-TW" sz="1050" b="1" dirty="0" smtClean="0">
              <a:solidFill>
                <a:srgbClr val="FFFF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3200" b="1" dirty="0" smtClean="0">
                <a:solidFill>
                  <a:srgbClr val="FFFF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聯絡方式</a:t>
            </a:r>
            <a:r>
              <a:rPr lang="en-US" altLang="zh-TW" sz="3200" b="1" dirty="0" smtClean="0">
                <a:solidFill>
                  <a:srgbClr val="FFFF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:</a:t>
            </a:r>
            <a:r>
              <a:rPr lang="zh-TW" altLang="en-US" sz="3200" b="1" dirty="0" smtClean="0">
                <a:solidFill>
                  <a:srgbClr val="FFFF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en-US" altLang="zh-TW" sz="3200" b="1" dirty="0" smtClean="0">
                <a:solidFill>
                  <a:srgbClr val="FFFF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0972-831-613</a:t>
            </a:r>
            <a:endParaRPr lang="zh-TW" altLang="en-US" sz="3200" b="1" dirty="0">
              <a:solidFill>
                <a:srgbClr val="FFFF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6" name="圖片 5">
            <a:hlinkClick r:id="rId2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25670" y="2810213"/>
            <a:ext cx="3566330" cy="36081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矩形 2"/>
          <p:cNvSpPr/>
          <p:nvPr/>
        </p:nvSpPr>
        <p:spPr>
          <a:xfrm>
            <a:off x="4463761" y="3099219"/>
            <a:ext cx="226215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TW" altLang="en-US" sz="5400" b="1" dirty="0" smtClean="0">
                <a:ln w="9525">
                  <a:solidFill>
                    <a:srgbClr val="7030A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不必還</a:t>
            </a:r>
            <a:endParaRPr lang="zh-TW" altLang="en-US" sz="5400" b="1" cap="none" spc="0" dirty="0">
              <a:ln w="9525">
                <a:solidFill>
                  <a:srgbClr val="7030A0"/>
                </a:solidFill>
                <a:prstDash val="solid"/>
              </a:ln>
              <a:solidFill>
                <a:srgbClr val="FF000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5" name="矩形 4"/>
          <p:cNvSpPr/>
          <p:nvPr/>
        </p:nvSpPr>
        <p:spPr>
          <a:xfrm>
            <a:off x="9232075" y="1964874"/>
            <a:ext cx="229464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altLang="zh-TW" sz="5400" b="1" cap="none" spc="0" dirty="0" smtClean="0">
                <a:ln/>
                <a:solidFill>
                  <a:schemeClr val="accent3"/>
                </a:solidFill>
                <a:effectLst/>
              </a:rPr>
              <a:t>18615</a:t>
            </a:r>
            <a:endParaRPr lang="zh-TW" altLang="en-US" sz="5400" b="1" cap="none" spc="0" dirty="0">
              <a:ln/>
              <a:solidFill>
                <a:schemeClr val="accent3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7439067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679" y="1293027"/>
            <a:ext cx="5674755" cy="4250155"/>
          </a:xfrm>
          <a:prstGeom prst="rect">
            <a:avLst/>
          </a:prstGeom>
        </p:spPr>
      </p:pic>
      <p:pic>
        <p:nvPicPr>
          <p:cNvPr id="5" name="圖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8575" y="1293027"/>
            <a:ext cx="5709139" cy="42818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8929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007" y="1204547"/>
            <a:ext cx="5804380" cy="4354268"/>
          </a:xfrm>
          <a:prstGeom prst="rect">
            <a:avLst/>
          </a:prstGeom>
        </p:spPr>
      </p:pic>
      <p:pic>
        <p:nvPicPr>
          <p:cNvPr id="5" name="圖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8915" y="1204547"/>
            <a:ext cx="5804379" cy="43542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4149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7623" y="362683"/>
            <a:ext cx="9144000" cy="6115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8329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262" y="76990"/>
            <a:ext cx="3028950" cy="647327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圖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0096" y="2369528"/>
            <a:ext cx="4039138" cy="418074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圖片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7054" y="76990"/>
            <a:ext cx="4398602" cy="32989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圖片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7054" y="3375942"/>
            <a:ext cx="4231482" cy="317432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圖片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8212" y="76990"/>
            <a:ext cx="4171022" cy="24103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3417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1833" y="827198"/>
            <a:ext cx="3819424" cy="402431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文字方塊 4"/>
          <p:cNvSpPr txBox="1"/>
          <p:nvPr/>
        </p:nvSpPr>
        <p:spPr>
          <a:xfrm>
            <a:off x="1362807" y="5134709"/>
            <a:ext cx="7139283" cy="14850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4000" b="1" dirty="0" smtClean="0">
                <a:solidFill>
                  <a:srgbClr val="92D050"/>
                </a:solidFill>
              </a:rPr>
              <a:t>FB:</a:t>
            </a:r>
            <a:r>
              <a:rPr lang="zh-TW" altLang="en-US" sz="4000" b="1" dirty="0" smtClean="0">
                <a:solidFill>
                  <a:srgbClr val="92D050"/>
                </a:solidFill>
              </a:rPr>
              <a:t>吳碧桓</a:t>
            </a:r>
            <a:endParaRPr lang="en-US" altLang="zh-TW" sz="4000" b="1" dirty="0" smtClean="0">
              <a:solidFill>
                <a:srgbClr val="92D050"/>
              </a:solidFill>
            </a:endParaRPr>
          </a:p>
          <a:p>
            <a:endParaRPr lang="en-US" altLang="zh-TW" sz="1050" b="1" dirty="0" smtClean="0">
              <a:solidFill>
                <a:srgbClr val="92D050"/>
              </a:solidFill>
            </a:endParaRPr>
          </a:p>
          <a:p>
            <a:r>
              <a:rPr lang="zh-TW" altLang="en-US" sz="4000" b="1" dirty="0" smtClean="0">
                <a:solidFill>
                  <a:srgbClr val="92D050"/>
                </a:solidFill>
              </a:rPr>
              <a:t>聯絡方式</a:t>
            </a:r>
            <a:r>
              <a:rPr lang="en-US" altLang="zh-TW" sz="4000" b="1" dirty="0" smtClean="0">
                <a:solidFill>
                  <a:srgbClr val="92D050"/>
                </a:solidFill>
              </a:rPr>
              <a:t>:0972-831-613</a:t>
            </a:r>
            <a:endParaRPr lang="zh-TW" altLang="en-US" sz="4000" b="1" dirty="0">
              <a:solidFill>
                <a:srgbClr val="92D050"/>
              </a:solidFill>
            </a:endParaRPr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1504" y="478689"/>
            <a:ext cx="3729404" cy="497253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矩形 2"/>
          <p:cNvSpPr/>
          <p:nvPr/>
        </p:nvSpPr>
        <p:spPr>
          <a:xfrm>
            <a:off x="7423418" y="5573814"/>
            <a:ext cx="295465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TW" altLang="en-US" sz="5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感謝</a:t>
            </a:r>
            <a:r>
              <a:rPr lang="zh-TW" altLang="en-US" sz="5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聆聽</a:t>
            </a:r>
            <a:endParaRPr lang="zh-TW" altLang="en-US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2995764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圖片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1604" y="2984257"/>
            <a:ext cx="1800396" cy="3745621"/>
          </a:xfrm>
          <a:prstGeom prst="rect">
            <a:avLst/>
          </a:prstGeom>
        </p:spPr>
      </p:pic>
      <p:pic>
        <p:nvPicPr>
          <p:cNvPr id="13" name="圖片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0676" y="2984257"/>
            <a:ext cx="1898314" cy="3745621"/>
          </a:xfrm>
          <a:prstGeom prst="rect">
            <a:avLst/>
          </a:prstGeom>
        </p:spPr>
      </p:pic>
      <p:pic>
        <p:nvPicPr>
          <p:cNvPr id="15" name="內容版面配置區 14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7638" y="677007"/>
            <a:ext cx="8704305" cy="6330462"/>
          </a:xfrm>
        </p:spPr>
      </p:pic>
      <p:pic>
        <p:nvPicPr>
          <p:cNvPr id="16" name="圖片 1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79859"/>
            <a:ext cx="1789446" cy="1404398"/>
          </a:xfrm>
          <a:prstGeom prst="rect">
            <a:avLst/>
          </a:prstGeom>
        </p:spPr>
      </p:pic>
      <p:pic>
        <p:nvPicPr>
          <p:cNvPr id="17" name="圖片 1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61943" y="1579859"/>
            <a:ext cx="1789446" cy="1404398"/>
          </a:xfrm>
          <a:prstGeom prst="rect">
            <a:avLst/>
          </a:prstGeom>
        </p:spPr>
      </p:pic>
      <p:sp>
        <p:nvSpPr>
          <p:cNvPr id="2" name="矩形 1"/>
          <p:cNvSpPr/>
          <p:nvPr/>
        </p:nvSpPr>
        <p:spPr>
          <a:xfrm>
            <a:off x="1789446" y="-79393"/>
            <a:ext cx="904373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zh-TW" altLang="en-US" sz="5400" b="1" dirty="0">
                <a:solidFill>
                  <a:srgbClr val="FFFF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住商不動產</a:t>
            </a:r>
            <a:r>
              <a:rPr lang="en-US" altLang="zh-TW" sz="5400" b="1" dirty="0">
                <a:solidFill>
                  <a:srgbClr val="FFFF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-</a:t>
            </a:r>
            <a:r>
              <a:rPr lang="zh-TW" altLang="en-US" sz="5400" b="1" dirty="0">
                <a:solidFill>
                  <a:srgbClr val="FFFF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頭份中央加盟店</a:t>
            </a:r>
            <a:endParaRPr lang="en-US" altLang="zh-TW" sz="5400" b="1" dirty="0">
              <a:solidFill>
                <a:srgbClr val="FFFF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4160476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0337" y="655347"/>
            <a:ext cx="11720148" cy="1293028"/>
          </a:xfrm>
        </p:spPr>
        <p:txBody>
          <a:bodyPr>
            <a:noAutofit/>
          </a:bodyPr>
          <a:lstStyle/>
          <a:p>
            <a:pPr algn="l"/>
            <a:r>
              <a:rPr lang="en-US" altLang="zh-TW" sz="5400" b="1" dirty="0" smtClean="0">
                <a:solidFill>
                  <a:srgbClr val="FFFF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1.</a:t>
            </a:r>
            <a:r>
              <a:rPr lang="zh-TW" altLang="zh-TW" sz="5400" b="1" dirty="0" smtClean="0">
                <a:solidFill>
                  <a:srgbClr val="FFFF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從</a:t>
            </a:r>
            <a:r>
              <a:rPr lang="zh-TW" altLang="zh-TW" sz="5400" b="1" dirty="0">
                <a:solidFill>
                  <a:srgbClr val="FFFF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心出發【堅持、突破、莫忘初衷】</a:t>
            </a:r>
            <a:endParaRPr lang="zh-TW" altLang="en-US" sz="5400" b="1" dirty="0">
              <a:solidFill>
                <a:srgbClr val="FFFF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altLang="zh-TW" sz="3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＊</a:t>
            </a:r>
            <a:r>
              <a:rPr lang="zh-TW" altLang="en-US" sz="3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找回自己的初心</a:t>
            </a:r>
            <a:endParaRPr lang="en-US" altLang="zh-TW" sz="36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r>
              <a:rPr lang="zh-TW" altLang="en-US" b="1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  人生</a:t>
            </a:r>
            <a:r>
              <a:rPr lang="zh-TW" altLang="en-US" b="1" dirty="0">
                <a:solidFill>
                  <a:schemeClr val="accent2">
                    <a:lumMod val="40000"/>
                    <a:lumOff val="6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的起點所許下的夢想，是一生渴望抵達的</a:t>
            </a:r>
            <a:r>
              <a:rPr lang="zh-TW" altLang="en-US" b="1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目標</a:t>
            </a:r>
            <a:endParaRPr lang="en-US" altLang="zh-TW" b="1" dirty="0" smtClean="0">
              <a:solidFill>
                <a:schemeClr val="accent2">
                  <a:lumMod val="40000"/>
                  <a:lumOff val="60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r>
              <a:rPr lang="zh-TW" altLang="en-US" sz="2800" dirty="0"/>
              <a:t/>
            </a:r>
            <a:br>
              <a:rPr lang="zh-TW" altLang="en-US" sz="2800" dirty="0"/>
            </a:br>
            <a:r>
              <a:rPr lang="zh-TW" altLang="en-US" sz="2800" dirty="0"/>
              <a:t/>
            </a:r>
            <a:br>
              <a:rPr lang="zh-TW" altLang="en-US" sz="2800" dirty="0"/>
            </a:br>
            <a:r>
              <a:rPr lang="en-US" altLang="zh-TW" sz="3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＊</a:t>
            </a:r>
            <a:r>
              <a:rPr lang="zh-TW" altLang="en-US" sz="3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目視化管理</a:t>
            </a:r>
            <a:endParaRPr lang="en-US" altLang="zh-TW" sz="36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endParaRPr lang="en-US" altLang="zh-TW" sz="36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endParaRPr lang="en-US" altLang="zh-TW" sz="36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r>
              <a:rPr lang="en-US" altLang="zh-TW" sz="3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＊</a:t>
            </a:r>
            <a:r>
              <a:rPr lang="zh-TW" altLang="en-US" sz="3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經驗的累積→專業</a:t>
            </a:r>
            <a:r>
              <a:rPr lang="zh-TW" altLang="en-US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度提升</a:t>
            </a:r>
            <a:r>
              <a:rPr lang="zh-TW" altLang="en-US" sz="3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→案件圓滿</a:t>
            </a:r>
            <a:endParaRPr lang="en-US" altLang="zh-TW" sz="36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endParaRPr lang="zh-TW" altLang="en-US" sz="36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2141" y="3376245"/>
            <a:ext cx="2577769" cy="1452143"/>
          </a:xfrm>
          <a:prstGeom prst="rect">
            <a:avLst/>
          </a:prstGeom>
        </p:spPr>
      </p:pic>
      <p:pic>
        <p:nvPicPr>
          <p:cNvPr id="5" name="圖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67735" y="4005405"/>
            <a:ext cx="1362778" cy="26395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圖片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0034011" y="1951081"/>
            <a:ext cx="1828067" cy="230358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圖片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73018" y="4053860"/>
            <a:ext cx="1294717" cy="254263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圖片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0444" y="3071802"/>
            <a:ext cx="2185132" cy="212320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337029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84638" y="650072"/>
            <a:ext cx="8610600" cy="1293028"/>
          </a:xfrm>
        </p:spPr>
        <p:txBody>
          <a:bodyPr>
            <a:normAutofit/>
          </a:bodyPr>
          <a:lstStyle/>
          <a:p>
            <a:pPr algn="l"/>
            <a:r>
              <a:rPr lang="en-US" altLang="zh-TW" sz="5400" b="1" dirty="0">
                <a:solidFill>
                  <a:srgbClr val="FFFF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2.</a:t>
            </a:r>
            <a:r>
              <a:rPr lang="zh-TW" altLang="zh-TW" sz="5400" b="1" dirty="0">
                <a:solidFill>
                  <a:srgbClr val="FFFF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時間管理的</a:t>
            </a:r>
            <a:r>
              <a:rPr lang="zh-TW" altLang="zh-TW" sz="5400" b="1" dirty="0" smtClean="0">
                <a:solidFill>
                  <a:srgbClr val="FFFF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重要</a:t>
            </a:r>
            <a:endParaRPr lang="zh-TW" altLang="en-US" sz="5400" b="1" dirty="0">
              <a:solidFill>
                <a:srgbClr val="FFFF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85800" y="1723292"/>
            <a:ext cx="10820400" cy="4897316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altLang="zh-TW" sz="3600" dirty="0" smtClean="0">
                <a:latin typeface="PMingLiU" panose="02020500000000000000" pitchFamily="18" charset="-120"/>
                <a:ea typeface="PMingLiU" panose="02020500000000000000" pitchFamily="18" charset="-120"/>
              </a:rPr>
              <a:t>＊</a:t>
            </a:r>
            <a:r>
              <a:rPr lang="zh-TW" altLang="en-US" sz="3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善用工具</a:t>
            </a:r>
            <a:endParaRPr lang="en-US" altLang="zh-TW" sz="36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r>
              <a:rPr lang="en-US" altLang="zh-TW" sz="3600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 </a:t>
            </a:r>
            <a:r>
              <a:rPr lang="en-US" altLang="zh-TW" sz="1600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en-US" altLang="zh-TW" sz="3000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-</a:t>
            </a:r>
            <a:r>
              <a:rPr lang="zh-TW" altLang="en-US" sz="3000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手機行事曆</a:t>
            </a:r>
            <a:endParaRPr lang="en-US" altLang="zh-TW" sz="3000" dirty="0" smtClean="0">
              <a:solidFill>
                <a:schemeClr val="accent1">
                  <a:lumMod val="20000"/>
                  <a:lumOff val="80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r>
              <a:rPr lang="en-US" altLang="zh-TW" sz="3000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  -Google</a:t>
            </a:r>
            <a:r>
              <a:rPr lang="zh-TW" altLang="en-US" sz="3000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聯絡人備忘筆記</a:t>
            </a:r>
            <a:endParaRPr lang="en-US" altLang="zh-TW" sz="3000" dirty="0" smtClean="0">
              <a:solidFill>
                <a:schemeClr val="accent1">
                  <a:lumMod val="20000"/>
                  <a:lumOff val="80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r>
              <a:rPr lang="zh-TW" altLang="en-US" sz="3000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  </a:t>
            </a:r>
            <a:r>
              <a:rPr lang="en-US" altLang="zh-TW" sz="3000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-</a:t>
            </a:r>
            <a:r>
              <a:rPr lang="zh-TW" altLang="en-US" sz="3000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生日祝福</a:t>
            </a:r>
            <a:endParaRPr lang="en-US" altLang="zh-TW" sz="3000" dirty="0" smtClean="0">
              <a:solidFill>
                <a:schemeClr val="accent1">
                  <a:lumMod val="20000"/>
                  <a:lumOff val="80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r>
              <a:rPr lang="en-US" altLang="zh-TW" sz="3600" dirty="0" smtClean="0">
                <a:latin typeface="PMingLiU" panose="02020500000000000000" pitchFamily="18" charset="-120"/>
                <a:ea typeface="PMingLiU" panose="02020500000000000000" pitchFamily="18" charset="-120"/>
              </a:rPr>
              <a:t>＊</a:t>
            </a:r>
            <a:r>
              <a:rPr lang="zh-TW" altLang="en-US" sz="3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零碎時間的安排</a:t>
            </a:r>
            <a:endParaRPr lang="en-US" altLang="zh-TW" sz="36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r>
              <a:rPr lang="en-US" altLang="zh-TW" sz="3600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 </a:t>
            </a:r>
            <a:r>
              <a:rPr lang="en-US" altLang="zh-TW" sz="1400" dirty="0">
                <a:solidFill>
                  <a:schemeClr val="accent1">
                    <a:lumMod val="20000"/>
                    <a:lumOff val="8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en-US" altLang="zh-TW" sz="800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en-US" altLang="zh-TW" sz="3000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-</a:t>
            </a:r>
            <a:r>
              <a:rPr lang="zh-TW" altLang="en-US" sz="3000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老客戶的談天</a:t>
            </a:r>
            <a:endParaRPr lang="en-US" altLang="zh-TW" sz="3000" dirty="0" smtClean="0">
              <a:solidFill>
                <a:schemeClr val="accent1">
                  <a:lumMod val="20000"/>
                  <a:lumOff val="80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r>
              <a:rPr lang="en-US" altLang="zh-TW" sz="3000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  -</a:t>
            </a:r>
            <a:r>
              <a:rPr lang="zh-TW" altLang="en-US" sz="3000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陌生拜訪</a:t>
            </a:r>
            <a:endParaRPr lang="en-US" altLang="zh-TW" sz="3000" dirty="0" smtClean="0">
              <a:solidFill>
                <a:schemeClr val="accent1">
                  <a:lumMod val="20000"/>
                  <a:lumOff val="80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r>
              <a:rPr lang="zh-TW" altLang="en-US" sz="3000" dirty="0">
                <a:solidFill>
                  <a:schemeClr val="accent1">
                    <a:lumMod val="20000"/>
                    <a:lumOff val="8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zh-TW" altLang="en-US" sz="3000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 </a:t>
            </a:r>
            <a:r>
              <a:rPr lang="en-US" altLang="zh-TW" sz="3000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-</a:t>
            </a:r>
            <a:r>
              <a:rPr lang="zh-TW" altLang="en-US" sz="3000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預約看屋</a:t>
            </a:r>
            <a:endParaRPr lang="en-US" altLang="zh-TW" sz="3000" dirty="0" smtClean="0">
              <a:solidFill>
                <a:schemeClr val="accent1">
                  <a:lumMod val="20000"/>
                  <a:lumOff val="80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r>
              <a:rPr lang="en-US" altLang="zh-TW" sz="3000" dirty="0">
                <a:solidFill>
                  <a:schemeClr val="accent1">
                    <a:lumMod val="20000"/>
                    <a:lumOff val="8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en-US" altLang="zh-TW" sz="3000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 -</a:t>
            </a:r>
            <a:r>
              <a:rPr lang="zh-TW" altLang="en-US" sz="3000" dirty="0">
                <a:solidFill>
                  <a:schemeClr val="accent1">
                    <a:lumMod val="20000"/>
                    <a:lumOff val="8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工作與生活的結合</a:t>
            </a:r>
            <a:endParaRPr lang="en-US" altLang="zh-TW" sz="3000" dirty="0" smtClean="0">
              <a:solidFill>
                <a:schemeClr val="accent1">
                  <a:lumMod val="20000"/>
                  <a:lumOff val="80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endParaRPr lang="en-US" altLang="zh-TW" sz="36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endParaRPr lang="en-US" altLang="zh-TW" sz="32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endParaRPr lang="en-US" altLang="zh-TW" sz="3200" dirty="0">
              <a:latin typeface="PMingLiU" panose="02020500000000000000" pitchFamily="18" charset="-120"/>
              <a:ea typeface="PMingLiU" panose="02020500000000000000" pitchFamily="18" charset="-120"/>
            </a:endParaRPr>
          </a:p>
          <a:p>
            <a:pPr marL="0" indent="0">
              <a:buNone/>
            </a:pPr>
            <a:endParaRPr lang="zh-TW" altLang="en-US" dirty="0"/>
          </a:p>
        </p:txBody>
      </p:sp>
      <p:pic>
        <p:nvPicPr>
          <p:cNvPr id="7" name="圖片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2257" y="193430"/>
            <a:ext cx="4071891" cy="6511729"/>
          </a:xfrm>
          <a:prstGeom prst="rect">
            <a:avLst/>
          </a:prstGeom>
        </p:spPr>
      </p:pic>
      <p:pic>
        <p:nvPicPr>
          <p:cNvPr id="8" name="圖片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3235" y="1541928"/>
            <a:ext cx="6214127" cy="4661647"/>
          </a:xfrm>
          <a:prstGeom prst="rect">
            <a:avLst/>
          </a:prstGeom>
        </p:spPr>
      </p:pic>
      <p:pic>
        <p:nvPicPr>
          <p:cNvPr id="9" name="圖片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9703" y="345330"/>
            <a:ext cx="4656997" cy="6207928"/>
          </a:xfrm>
          <a:prstGeom prst="rect">
            <a:avLst/>
          </a:prstGeom>
        </p:spPr>
      </p:pic>
      <p:pic>
        <p:nvPicPr>
          <p:cNvPr id="10" name="圖片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253300"/>
            <a:ext cx="4839986" cy="6451859"/>
          </a:xfrm>
          <a:prstGeom prst="rect">
            <a:avLst/>
          </a:prstGeom>
        </p:spPr>
      </p:pic>
      <p:pic>
        <p:nvPicPr>
          <p:cNvPr id="11" name="圖片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8009" y="151387"/>
            <a:ext cx="4947977" cy="659581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904224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圖片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6838" y="2048608"/>
            <a:ext cx="5345722" cy="3880767"/>
          </a:xfrm>
          <a:prstGeom prst="rect">
            <a:avLst/>
          </a:prstGeom>
        </p:spPr>
      </p:pic>
      <p:sp>
        <p:nvSpPr>
          <p:cNvPr id="6" name="標題 1"/>
          <p:cNvSpPr>
            <a:spLocks noGrp="1"/>
          </p:cNvSpPr>
          <p:nvPr>
            <p:ph type="title"/>
          </p:nvPr>
        </p:nvSpPr>
        <p:spPr>
          <a:xfrm>
            <a:off x="419099" y="681724"/>
            <a:ext cx="8610600" cy="1293028"/>
          </a:xfrm>
        </p:spPr>
        <p:txBody>
          <a:bodyPr>
            <a:normAutofit/>
          </a:bodyPr>
          <a:lstStyle/>
          <a:p>
            <a:pPr algn="l"/>
            <a:r>
              <a:rPr lang="zh-TW" altLang="en-US" sz="5400" b="1" dirty="0" smtClean="0">
                <a:solidFill>
                  <a:srgbClr val="FFFF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公益活</a:t>
            </a:r>
            <a:r>
              <a:rPr lang="zh-TW" altLang="en-US" sz="5400" b="1" dirty="0">
                <a:solidFill>
                  <a:srgbClr val="FFFF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動</a:t>
            </a:r>
            <a:endParaRPr lang="zh-TW" altLang="zh-TW" sz="5400" b="1" dirty="0">
              <a:solidFill>
                <a:srgbClr val="FFFF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8" name="內容版面配置區 7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846" y="2048608"/>
            <a:ext cx="5821150" cy="3880767"/>
          </a:xfrm>
        </p:spPr>
      </p:pic>
    </p:spTree>
    <p:extLst>
      <p:ext uri="{BB962C8B-B14F-4D97-AF65-F5344CB8AC3E}">
        <p14:creationId xmlns:p14="http://schemas.microsoft.com/office/powerpoint/2010/main" val="226702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66700" y="509397"/>
            <a:ext cx="8610600" cy="1293028"/>
          </a:xfrm>
        </p:spPr>
        <p:txBody>
          <a:bodyPr>
            <a:normAutofit/>
          </a:bodyPr>
          <a:lstStyle/>
          <a:p>
            <a:pPr algn="l"/>
            <a:r>
              <a:rPr lang="zh-TW" altLang="en-US" sz="5400" b="1" dirty="0" smtClean="0">
                <a:solidFill>
                  <a:srgbClr val="FFFF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目標明確</a:t>
            </a:r>
            <a:r>
              <a:rPr lang="en-US" altLang="zh-TW" sz="5400" b="1" dirty="0" smtClean="0">
                <a:solidFill>
                  <a:srgbClr val="FFFF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~</a:t>
            </a:r>
            <a:r>
              <a:rPr lang="zh-TW" altLang="en-US" sz="5400" b="1" dirty="0" smtClean="0">
                <a:solidFill>
                  <a:srgbClr val="FFFF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享受生</a:t>
            </a:r>
            <a:r>
              <a:rPr lang="zh-TW" altLang="en-US" sz="5400" b="1" dirty="0">
                <a:solidFill>
                  <a:srgbClr val="FFFF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活</a:t>
            </a:r>
            <a:endParaRPr lang="zh-TW" altLang="en-US" sz="5400" dirty="0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5208" y="1543050"/>
            <a:ext cx="9144000" cy="5143500"/>
          </a:xfrm>
          <a:prstGeom prst="rect">
            <a:avLst/>
          </a:prstGeom>
        </p:spPr>
      </p:pic>
      <p:pic>
        <p:nvPicPr>
          <p:cNvPr id="13" name="圖片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1937" y="0"/>
            <a:ext cx="9307428" cy="6858000"/>
          </a:xfrm>
          <a:prstGeom prst="rect">
            <a:avLst/>
          </a:prstGeom>
        </p:spPr>
      </p:pic>
      <p:pic>
        <p:nvPicPr>
          <p:cNvPr id="14" name="圖片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1937" y="67630"/>
            <a:ext cx="10058400" cy="6722739"/>
          </a:xfrm>
          <a:prstGeom prst="rect">
            <a:avLst/>
          </a:prstGeom>
        </p:spPr>
      </p:pic>
      <p:pic>
        <p:nvPicPr>
          <p:cNvPr id="15" name="圖片 1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5207" y="0"/>
            <a:ext cx="10065129" cy="6720571"/>
          </a:xfrm>
          <a:prstGeom prst="rect">
            <a:avLst/>
          </a:prstGeom>
        </p:spPr>
      </p:pic>
      <p:pic>
        <p:nvPicPr>
          <p:cNvPr id="16" name="圖片 1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1937" y="825848"/>
            <a:ext cx="10082346" cy="5660817"/>
          </a:xfrm>
          <a:prstGeom prst="rect">
            <a:avLst/>
          </a:prstGeom>
        </p:spPr>
      </p:pic>
      <p:pic>
        <p:nvPicPr>
          <p:cNvPr id="17" name="圖片 1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8665" y="67630"/>
            <a:ext cx="10058400" cy="6705600"/>
          </a:xfrm>
          <a:prstGeom prst="rect">
            <a:avLst/>
          </a:prstGeom>
        </p:spPr>
      </p:pic>
      <p:pic>
        <p:nvPicPr>
          <p:cNvPr id="18" name="圖片 1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0851" y="-3808"/>
            <a:ext cx="9144000" cy="6848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01895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67054" y="672932"/>
            <a:ext cx="8610600" cy="1293028"/>
          </a:xfrm>
        </p:spPr>
        <p:txBody>
          <a:bodyPr>
            <a:normAutofit/>
          </a:bodyPr>
          <a:lstStyle/>
          <a:p>
            <a:pPr algn="l"/>
            <a:r>
              <a:rPr lang="en-US" altLang="zh-TW" sz="5400" b="1" dirty="0">
                <a:solidFill>
                  <a:srgbClr val="FFFF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3.</a:t>
            </a:r>
            <a:r>
              <a:rPr lang="zh-TW" altLang="zh-TW" sz="5400" b="1" dirty="0">
                <a:solidFill>
                  <a:srgbClr val="FFFF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短時間建立信任</a:t>
            </a:r>
            <a:r>
              <a:rPr lang="zh-TW" altLang="zh-TW" sz="5400" b="1" dirty="0" smtClean="0">
                <a:solidFill>
                  <a:srgbClr val="FFFF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感</a:t>
            </a:r>
            <a:endParaRPr lang="zh-TW" altLang="en-US" sz="5400" b="1" dirty="0">
              <a:solidFill>
                <a:srgbClr val="FFFF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zh-TW" sz="3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＊</a:t>
            </a:r>
            <a:r>
              <a:rPr lang="zh-TW" altLang="en-US" sz="3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先付出的快樂</a:t>
            </a:r>
            <a:endParaRPr lang="en-US" altLang="zh-TW" sz="36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endParaRPr lang="en-US" altLang="zh-TW" sz="36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r>
              <a:rPr lang="en-US" altLang="zh-TW" sz="3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＊</a:t>
            </a:r>
            <a:r>
              <a:rPr lang="zh-TW" altLang="en-US" sz="3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每一位客戶都當成自己的家人般對待</a:t>
            </a:r>
            <a:endParaRPr lang="en-US" altLang="zh-TW" sz="36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endParaRPr lang="en-US" altLang="zh-TW" sz="36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r>
              <a:rPr lang="en-US" altLang="zh-TW" sz="3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＊</a:t>
            </a:r>
            <a:r>
              <a:rPr lang="zh-TW" altLang="en-US" sz="3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主動式出擊</a:t>
            </a:r>
            <a:endParaRPr lang="en-US" altLang="zh-TW" sz="36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endParaRPr lang="zh-TW" altLang="en-US" sz="36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1946" y="523462"/>
            <a:ext cx="3127131" cy="558604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圖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8991" y="432610"/>
            <a:ext cx="2948539" cy="57860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圖片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9708" y="432610"/>
            <a:ext cx="3159369" cy="588026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圖片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9668" y="432610"/>
            <a:ext cx="3069409" cy="613881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圖片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8405" y="509869"/>
            <a:ext cx="3072910" cy="6145820"/>
          </a:xfrm>
          <a:prstGeom prst="rect">
            <a:avLst/>
          </a:prstGeom>
        </p:spPr>
      </p:pic>
      <p:pic>
        <p:nvPicPr>
          <p:cNvPr id="9" name="圖片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8535" y="1922459"/>
            <a:ext cx="6318238" cy="315911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圖片 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7195" y="1921422"/>
            <a:ext cx="6318238" cy="315911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9541474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5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7922" y="963078"/>
            <a:ext cx="12016155" cy="1293028"/>
          </a:xfrm>
        </p:spPr>
        <p:txBody>
          <a:bodyPr>
            <a:noAutofit/>
          </a:bodyPr>
          <a:lstStyle/>
          <a:p>
            <a:pPr algn="l"/>
            <a:r>
              <a:rPr lang="en-US" altLang="zh-TW" sz="4400" b="1" dirty="0">
                <a:solidFill>
                  <a:srgbClr val="FFFF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4.</a:t>
            </a:r>
            <a:r>
              <a:rPr lang="zh-TW" altLang="zh-TW" sz="4400" b="1" dirty="0">
                <a:solidFill>
                  <a:srgbClr val="FFFF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當一隻</a:t>
            </a:r>
            <a:r>
              <a:rPr lang="zh-TW" altLang="zh-TW" sz="4400" b="1" dirty="0" smtClean="0">
                <a:solidFill>
                  <a:srgbClr val="FFFF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變色龍</a:t>
            </a:r>
            <a:r>
              <a:rPr lang="en-US" altLang="zh-TW" sz="4400" b="1" dirty="0" smtClean="0">
                <a:solidFill>
                  <a:srgbClr val="FFFF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-</a:t>
            </a:r>
            <a:r>
              <a:rPr lang="zh-TW" altLang="zh-TW" sz="4400" b="1" dirty="0">
                <a:solidFill>
                  <a:srgbClr val="FFFF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找出和客戶最適合的溝通方式</a:t>
            </a:r>
            <a:br>
              <a:rPr lang="zh-TW" altLang="zh-TW" sz="4400" b="1" dirty="0">
                <a:solidFill>
                  <a:srgbClr val="FFFF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</a:br>
            <a:endParaRPr lang="zh-TW" altLang="en-US" sz="4400" b="1" dirty="0">
              <a:solidFill>
                <a:srgbClr val="FFFF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zh-TW" sz="3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＊</a:t>
            </a:r>
            <a:r>
              <a:rPr lang="zh-TW" altLang="en-US" sz="3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說客戶聽得懂的語言</a:t>
            </a:r>
            <a:endParaRPr lang="en-US" altLang="zh-TW" sz="36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r>
              <a:rPr lang="zh-TW" altLang="en-US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   </a:t>
            </a:r>
            <a:r>
              <a:rPr lang="en-US" altLang="zh-TW" sz="2800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0~80</a:t>
            </a:r>
            <a:r>
              <a:rPr lang="zh-TW" altLang="en-US" sz="2800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歲</a:t>
            </a:r>
            <a:endParaRPr lang="en-US" altLang="zh-TW" sz="2800" dirty="0" smtClean="0">
              <a:solidFill>
                <a:schemeClr val="accent1">
                  <a:lumMod val="40000"/>
                  <a:lumOff val="60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r>
              <a:rPr lang="en-US" altLang="zh-TW" sz="3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＊</a:t>
            </a:r>
            <a:r>
              <a:rPr lang="zh-TW" altLang="en-US" sz="3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當一個會說故事的變色龍</a:t>
            </a:r>
            <a:endParaRPr lang="en-US" altLang="zh-TW" sz="36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endParaRPr lang="zh-TW" altLang="en-US" sz="36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917" y="1998750"/>
            <a:ext cx="5618284" cy="4214664"/>
          </a:xfrm>
          <a:prstGeom prst="rect">
            <a:avLst/>
          </a:prstGeom>
        </p:spPr>
      </p:pic>
      <p:pic>
        <p:nvPicPr>
          <p:cNvPr id="5" name="圖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5373" y="2004021"/>
            <a:ext cx="5618284" cy="4214664"/>
          </a:xfrm>
          <a:prstGeom prst="rect">
            <a:avLst/>
          </a:prstGeom>
        </p:spPr>
      </p:pic>
      <p:pic>
        <p:nvPicPr>
          <p:cNvPr id="6" name="圖片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950" y="1993479"/>
            <a:ext cx="5618283" cy="4214663"/>
          </a:xfrm>
          <a:prstGeom prst="rect">
            <a:avLst/>
          </a:prstGeom>
        </p:spPr>
      </p:pic>
      <p:pic>
        <p:nvPicPr>
          <p:cNvPr id="7" name="圖片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5372" y="2004020"/>
            <a:ext cx="5622086" cy="4214663"/>
          </a:xfrm>
          <a:prstGeom prst="rect">
            <a:avLst/>
          </a:prstGeom>
        </p:spPr>
      </p:pic>
      <p:pic>
        <p:nvPicPr>
          <p:cNvPr id="8" name="圖片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118" y="2004020"/>
            <a:ext cx="5622084" cy="42146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圖片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1572" y="1998750"/>
            <a:ext cx="2370397" cy="42167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圖片 9">
            <a:hlinkClick r:id="rId8"/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21969" y="1998750"/>
            <a:ext cx="3251688" cy="42167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1" name="矩形 10"/>
          <p:cNvSpPr/>
          <p:nvPr/>
        </p:nvSpPr>
        <p:spPr>
          <a:xfrm>
            <a:off x="6811405" y="1511880"/>
            <a:ext cx="3947747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altLang="zh-TW" sz="32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baby shop</a:t>
            </a:r>
            <a:endParaRPr lang="zh-TW" altLang="en-US" sz="3200" b="1" cap="none" spc="0" dirty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pic>
        <p:nvPicPr>
          <p:cNvPr id="12" name="圖片 11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2027" y="1982936"/>
            <a:ext cx="2473251" cy="42041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6488848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5846" y="602594"/>
            <a:ext cx="8610600" cy="1293028"/>
          </a:xfrm>
        </p:spPr>
        <p:txBody>
          <a:bodyPr>
            <a:normAutofit/>
          </a:bodyPr>
          <a:lstStyle/>
          <a:p>
            <a:pPr algn="l"/>
            <a:r>
              <a:rPr lang="en-US" altLang="zh-TW" sz="5400" b="1" dirty="0">
                <a:solidFill>
                  <a:srgbClr val="FFFF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5.</a:t>
            </a:r>
            <a:r>
              <a:rPr lang="zh-TW" altLang="zh-TW" sz="5400" b="1" dirty="0">
                <a:solidFill>
                  <a:srgbClr val="FFFF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尋找充電的方法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altLang="zh-TW" sz="3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＊</a:t>
            </a:r>
            <a:r>
              <a:rPr lang="zh-TW" altLang="en-US" sz="3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身體健康</a:t>
            </a:r>
            <a:endParaRPr lang="en-US" altLang="zh-TW" sz="36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endParaRPr lang="en-US" altLang="zh-TW" sz="36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r>
              <a:rPr lang="en-US" altLang="zh-TW" sz="3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＊</a:t>
            </a:r>
            <a:r>
              <a:rPr lang="zh-TW" altLang="en-US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專業知識</a:t>
            </a:r>
            <a:r>
              <a:rPr lang="zh-TW" altLang="en-US" sz="3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提升</a:t>
            </a:r>
            <a:endParaRPr lang="en-US" altLang="zh-TW" sz="36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endParaRPr lang="en-US" altLang="zh-TW" sz="36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r>
              <a:rPr lang="en-US" altLang="zh-TW" sz="3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＊</a:t>
            </a:r>
            <a:r>
              <a:rPr lang="zh-TW" altLang="en-US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心靈的</a:t>
            </a:r>
            <a:r>
              <a:rPr lang="zh-TW" altLang="en-US" sz="3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沉澱</a:t>
            </a:r>
            <a:endParaRPr lang="en-US" altLang="zh-TW" sz="36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endParaRPr lang="en-US" altLang="zh-TW" sz="36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r>
              <a:rPr lang="en-US" altLang="zh-TW" sz="3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＊</a:t>
            </a:r>
            <a:r>
              <a:rPr lang="zh-TW" altLang="en-US" sz="3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興趣的培養</a:t>
            </a:r>
            <a:endParaRPr lang="zh-TW" altLang="en-US" sz="36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6003636" y="2967335"/>
            <a:ext cx="18473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endParaRPr lang="en-US" altLang="zh-TW" sz="5400" b="1" dirty="0">
              <a:ln w="12700">
                <a:solidFill>
                  <a:schemeClr val="accent5"/>
                </a:solidFill>
                <a:prstDash val="solid"/>
              </a:ln>
              <a:pattFill prst="ltDnDiag">
                <a:fgClr>
                  <a:schemeClr val="accent5">
                    <a:lumMod val="60000"/>
                    <a:lumOff val="40000"/>
                  </a:schemeClr>
                </a:fgClr>
                <a:bgClr>
                  <a:schemeClr val="bg1"/>
                </a:bgClr>
              </a:pattFill>
            </a:endParaRPr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6376" y="2194560"/>
            <a:ext cx="6232028" cy="358909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591847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飛機雲">
  <a:themeElements>
    <a:clrScheme name="Vapor Trail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01D17D"/>
      </a:accent1>
      <a:accent2>
        <a:srgbClr val="84C72A"/>
      </a:accent2>
      <a:accent3>
        <a:srgbClr val="E1D126"/>
      </a:accent3>
      <a:accent4>
        <a:srgbClr val="E29932"/>
      </a:accent4>
      <a:accent5>
        <a:srgbClr val="E56526"/>
      </a:accent5>
      <a:accent6>
        <a:srgbClr val="D63731"/>
      </a:accent6>
      <a:hlink>
        <a:srgbClr val="35FA7F"/>
      </a:hlink>
      <a:folHlink>
        <a:srgbClr val="BAFC85"/>
      </a:folHlink>
    </a:clrScheme>
    <a:fontScheme name="Vapor Trail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Vapor Trail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2B2A868B-6BC2-4B3E-98B9-1258F41035D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TM04033937[[fn=飛機雲]]</Template>
  <TotalTime>933</TotalTime>
  <Words>221</Words>
  <Application>Microsoft Office PowerPoint</Application>
  <PresentationFormat>寬螢幕</PresentationFormat>
  <Paragraphs>53</Paragraphs>
  <Slides>14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5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14</vt:i4>
      </vt:variant>
    </vt:vector>
  </HeadingPairs>
  <TitlesOfParts>
    <vt:vector size="20" baseType="lpstr">
      <vt:lpstr>新細明體</vt:lpstr>
      <vt:lpstr>新細明體</vt:lpstr>
      <vt:lpstr>標楷體</vt:lpstr>
      <vt:lpstr>Arial</vt:lpstr>
      <vt:lpstr>Century Gothic</vt:lpstr>
      <vt:lpstr>飛機雲</vt:lpstr>
      <vt:lpstr>態度對了，成交發條啟動</vt:lpstr>
      <vt:lpstr>PowerPoint 簡報</vt:lpstr>
      <vt:lpstr>1.從心出發【堅持、突破、莫忘初衷】</vt:lpstr>
      <vt:lpstr>2.時間管理的重要</vt:lpstr>
      <vt:lpstr>公益活動</vt:lpstr>
      <vt:lpstr>目標明確~享受生活</vt:lpstr>
      <vt:lpstr>3.短時間建立信任感</vt:lpstr>
      <vt:lpstr>4.當一隻變色龍-找出和客戶最適合的溝通方式 </vt:lpstr>
      <vt:lpstr>5.尋找充電的方法</vt:lpstr>
      <vt:lpstr>PowerPoint 簡報</vt:lpstr>
      <vt:lpstr>PowerPoint 簡報</vt:lpstr>
      <vt:lpstr>PowerPoint 簡報</vt:lpstr>
      <vt:lpstr>PowerPoint 簡報</vt:lpstr>
      <vt:lpstr>PowerPoint 簡報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態度對了，成交發條啟動</dc:title>
  <dc:creator>User</dc:creator>
  <cp:lastModifiedBy>User</cp:lastModifiedBy>
  <cp:revision>146</cp:revision>
  <dcterms:created xsi:type="dcterms:W3CDTF">2019-11-13T07:52:02Z</dcterms:created>
  <dcterms:modified xsi:type="dcterms:W3CDTF">2019-11-27T05:13:27Z</dcterms:modified>
</cp:coreProperties>
</file>