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57" r:id="rId4"/>
    <p:sldId id="266" r:id="rId5"/>
    <p:sldId id="267" r:id="rId6"/>
    <p:sldId id="274" r:id="rId7"/>
    <p:sldId id="275" r:id="rId8"/>
    <p:sldId id="273" r:id="rId9"/>
    <p:sldId id="276" r:id="rId10"/>
    <p:sldId id="270" r:id="rId11"/>
    <p:sldId id="278" r:id="rId12"/>
    <p:sldId id="259" r:id="rId13"/>
    <p:sldId id="260" r:id="rId14"/>
    <p:sldId id="277" r:id="rId15"/>
    <p:sldId id="261" r:id="rId16"/>
    <p:sldId id="288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>
        <p:scale>
          <a:sx n="100" d="100"/>
          <a:sy n="100" d="100"/>
        </p:scale>
        <p:origin x="216" y="4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35573-2471-4F73-BB64-AFDD0A08952C}" type="datetimeFigureOut">
              <a:rPr lang="zh-TW" altLang="en-US" smtClean="0"/>
              <a:t>2019/12/5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EBAFC-CDDE-458F-A4DA-B1097E6DD2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97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AEF2E-7E3C-4076-83CD-0A589CFC5402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69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AEF2E-7E3C-4076-83CD-0A589CFC5402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78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60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1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491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94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80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63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64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69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58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74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686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C3FA4-EE5F-49D5-B0C5-FEEBE04ADB1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417D-5159-429B-B73F-D0B755C570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80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3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s://www.google.com.tw/url?sa=i&amp;rct=j&amp;q=&amp;esrc=s&amp;source=images&amp;cd=&amp;cad=rja&amp;uact=8&amp;ved=0ahUKEwj9iu7Q4fvWAhVMKJQKHfw4C5kQjRwIBw&amp;url=https://www.moneydj.com/KMDJ/News/NewsViewer.aspx?a%3Daa5d3dcc-ba72-423e-a33d-d34079115e20&amp;psig=AOvVaw3qCXR0EGX0R9OWXWuMkq7F&amp;ust=150847074302700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rct=j&amp;q=&amp;esrc=s&amp;source=images&amp;cd=&amp;cad=rja&amp;uact=8&amp;ved=0ahUKEwiDj5P3h_zWAhXEHZQKHV3rBcIQjRwIBw&amp;url=https://news.housefun.com.tw/mag/hf/5/article/20942540842.html&amp;psig=AOvVaw1S4SosHtsx4VitHZvoZF3Q&amp;ust=1508480945074324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w/url?sa=i&amp;rct=j&amp;q=&amp;esrc=s&amp;source=images&amp;cd=&amp;cad=rja&amp;uact=8&amp;ved=0ahUKEwj90Oz-1vvWAhUBNJQKHejUCpMQjRwIBw&amp;url=http://attractmenyouwant.com/?p%3D10298&amp;psig=AOvVaw15f8_wTapGwLHOh8xTsz55&amp;ust=1508467884481316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4.jpeg"/><Relationship Id="rId5" Type="http://schemas.openxmlformats.org/officeDocument/2006/relationships/image" Target="../media/image50.jpeg"/><Relationship Id="rId10" Type="http://schemas.openxmlformats.org/officeDocument/2006/relationships/hyperlink" Target="http://www.google.com.tw/url?sa=i&amp;rct=j&amp;q=&amp;esrc=s&amp;source=images&amp;cd=&amp;cad=rja&amp;uact=8&amp;ved=0ahUKEwjhvpCH5PvWAhVCoJQKHVCSCewQjRwIBw&amp;url=http://588ku.com/image/wenhao.html&amp;psig=AOvVaw2ObL3MD9HL9CQfKz09YJMs&amp;ust=1508471371242878" TargetMode="External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rct=j&amp;q=&amp;esrc=s&amp;source=images&amp;cd=&amp;cad=rja&amp;uact=8&amp;ved=0ahUKEwiC8q2t1fvWAhXFo5QKHYg2BUgQjRwIBw&amp;url=https://fivethirtyeight.com/features/giancarlo-stanton-will-need-to-slug-like-barry-bonds-to-beat-roger-maris/&amp;psig=AOvVaw2f3w50P64AZY5p3rV14xFx&amp;ust=1508467318810412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3338"/>
            <a:ext cx="9129833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7296894" y="3419475"/>
            <a:ext cx="327585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報告人：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第１８屆－金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昊呈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15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人生無處不賽局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200149" y="1933574"/>
            <a:ext cx="95535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1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1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1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1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1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10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10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876549" y="4002940"/>
            <a:ext cx="8686801" cy="8617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累績最高最有可能性的正分</a:t>
            </a:r>
            <a:endParaRPr lang="zh-TW" altLang="en-US" sz="5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130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7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打造黃金團隊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水漲船高</a:t>
            </a:r>
            <a:r>
              <a:rPr lang="zh-TW" altLang="en-US" dirty="0" smtClean="0"/>
              <a:t>，柴</a:t>
            </a:r>
            <a:r>
              <a:rPr lang="zh-TW" altLang="en-US" dirty="0"/>
              <a:t>多火旺</a:t>
            </a:r>
            <a:endParaRPr lang="zh-TW" altLang="en-US" dirty="0"/>
          </a:p>
        </p:txBody>
      </p:sp>
      <p:pic>
        <p:nvPicPr>
          <p:cNvPr id="4" name="Picture 2" descr="「熊熊烈火」的圖片搜尋結果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2441293"/>
            <a:ext cx="7623175" cy="42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77850" y="2441293"/>
            <a:ext cx="595035" cy="428411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隊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柴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endParaRPr lang="en-US" altLang="zh-TW" sz="3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3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endParaRPr lang="en-US" altLang="zh-TW" sz="3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</a:t>
            </a:r>
            <a:endParaRPr lang="zh-TW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303000" y="2441293"/>
            <a:ext cx="595035" cy="42841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</a:t>
            </a:r>
            <a:endParaRPr lang="en-US" altLang="zh-TW" sz="3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隊</a:t>
            </a:r>
            <a:endParaRPr lang="en-US" altLang="zh-TW" sz="3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endParaRPr lang="en-US" altLang="zh-TW" sz="3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</a:t>
            </a:r>
            <a:endParaRPr lang="en-US" altLang="zh-TW" sz="32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船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「乘風破浪」的圖片搜尋結果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47" y="2441405"/>
            <a:ext cx="5702496" cy="42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9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厲害的是留下了什麼</a:t>
            </a:r>
            <a:endParaRPr lang="zh-TW" altLang="en-US" dirty="0"/>
          </a:p>
        </p:txBody>
      </p:sp>
      <p:pic>
        <p:nvPicPr>
          <p:cNvPr id="14344" name="Picture 8" descr="「豪宅」的圖片搜尋結果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0" y="1811239"/>
            <a:ext cx="5073990" cy="285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obs.line-scdn.net/0hwqWI4cW3KF5qMALzoFpXCVBmKzFZXDtdDgZ5XSledmoVUj9aUFQyMEk5IzkUCW8AA1VlPEk3M28XAWhcAlUy/w64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t="29994" r="18219" b="31332"/>
          <a:stretch/>
        </p:blipFill>
        <p:spPr bwMode="auto">
          <a:xfrm>
            <a:off x="3898791" y="4898612"/>
            <a:ext cx="4394418" cy="162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「直升機」的圖片搜尋結果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7" b="5013"/>
          <a:stretch/>
        </p:blipFill>
        <p:spPr bwMode="auto">
          <a:xfrm>
            <a:off x="8529638" y="4139374"/>
            <a:ext cx="3375338" cy="23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「豪華私人郵艇」的圖片搜尋結果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0" y="4898612"/>
            <a:ext cx="3144233" cy="160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「富豪」的圖片搜尋結果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55" y="1475675"/>
            <a:ext cx="2427852" cy="16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「黃金」的圖片搜尋結果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628" y="1475675"/>
            <a:ext cx="3430048" cy="22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「鑽石」的圖片搜尋結果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b="14677"/>
          <a:stretch/>
        </p:blipFill>
        <p:spPr bwMode="auto">
          <a:xfrm>
            <a:off x="15690134" y="11022848"/>
            <a:ext cx="389462" cy="26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「百達翡麗 滿天星 最貴」的圖片搜尋結果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53" y="3326487"/>
            <a:ext cx="2381856" cy="13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4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厲害的是留下了什麼</a:t>
            </a:r>
            <a:endParaRPr lang="zh-TW" altLang="en-US" dirty="0"/>
          </a:p>
        </p:txBody>
      </p:sp>
      <p:pic>
        <p:nvPicPr>
          <p:cNvPr id="14358" name="Picture 22" descr="「鑽石」的圖片搜尋結果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b="14677"/>
          <a:stretch/>
        </p:blipFill>
        <p:spPr bwMode="auto">
          <a:xfrm>
            <a:off x="15690134" y="11022848"/>
            <a:ext cx="389462" cy="26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「好朋友」的圖片搜尋結果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20" y="4101419"/>
            <a:ext cx="3701229" cy="27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793218" y="1690688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冒險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793217" y="2435964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友誼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2202917" y="2435964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榮譽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202917" y="3259166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傳奇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834792" y="3259166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202917" y="1690688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價值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3571042" y="3259166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熱情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3571042" y="2418530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典範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3571041" y="1690688"/>
            <a:ext cx="1057275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Picture 7" descr="圖像裡可能有1 人、文字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335" b="1119"/>
          <a:stretch/>
        </p:blipFill>
        <p:spPr bwMode="auto">
          <a:xfrm>
            <a:off x="5129126" y="1524470"/>
            <a:ext cx="2408427" cy="51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沒有自動替代文字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3760" y="2880001"/>
            <a:ext cx="2160000" cy="287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沒有自動替代文字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33961" y="0"/>
            <a:ext cx="2160000" cy="288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1175" y="365125"/>
            <a:ext cx="2160000" cy="2879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3" descr="沒有自動替代文字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71246" y="3244582"/>
            <a:ext cx="216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0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水到渠成</a:t>
            </a:r>
            <a:endParaRPr lang="zh-TW" altLang="en-US" dirty="0"/>
          </a:p>
        </p:txBody>
      </p:sp>
      <p:pic>
        <p:nvPicPr>
          <p:cNvPr id="16386" name="Picture 2" descr="「讓錢自己流進來」的圖片搜尋結果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1604963"/>
            <a:ext cx="381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「彩蛋」的圖片搜尋結果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25625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t="2055"/>
          <a:stretch>
            <a:fillRect/>
          </a:stretch>
        </p:blipFill>
        <p:spPr bwMode="auto">
          <a:xfrm>
            <a:off x="1524000" y="1"/>
            <a:ext cx="9144000" cy="30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863752" y="1700809"/>
            <a:ext cx="6624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「金仲獎」由六都、各縣市仲介公會共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6000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家會員公司共同參與角逐競爭，經各公會審核提報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32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位經紀人及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41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位營業員，合計共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73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位金仲獎楷模。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金仲楷模中再評選出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位評審團大獎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不動產經紀人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名、不動產營業員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名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62" name="Picture 2" descr="沒有自動替代文字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1783" y="3978000"/>
            <a:ext cx="215999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沒有自動替代文字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248" y="3978000"/>
            <a:ext cx="216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2" y="3978000"/>
            <a:ext cx="2160407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沒有自動替代文字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3752" y="3978000"/>
            <a:ext cx="216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6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print"/>
          <a:srcRect t="2055"/>
          <a:stretch>
            <a:fillRect/>
          </a:stretch>
        </p:blipFill>
        <p:spPr bwMode="auto">
          <a:xfrm>
            <a:off x="1524000" y="1"/>
            <a:ext cx="9144000" cy="30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圓角矩形 3"/>
          <p:cNvSpPr/>
          <p:nvPr/>
        </p:nvSpPr>
        <p:spPr>
          <a:xfrm>
            <a:off x="2135560" y="3068960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陳麗貞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135560" y="3717032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鄭淳嶸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135560" y="4365104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張貴登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135560" y="5013176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劉懿葶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135560" y="5661248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張哲維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3503712" y="3068960"/>
            <a:ext cx="1224136" cy="50405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金昊呈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3503712" y="3717032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廖志豪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503712" y="4365104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林奕亨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503712" y="5013176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盧琬萍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503712" y="5661248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郭誌蘭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871864" y="3068960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杜得琳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4871864" y="3717032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柳政億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4871864" y="4365104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洪維政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7608168" y="3068960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陳紜佩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7608168" y="3717032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狄威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6240016" y="3068960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劉光盈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6240016" y="3717032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黃愛智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4871864" y="5013176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詹佳螢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8976320" y="3068960"/>
            <a:ext cx="1224136" cy="50405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邱紀睿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8976320" y="3717032"/>
            <a:ext cx="1224136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劉家銘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528048" y="1700808"/>
            <a:ext cx="396044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金仲楷模獲獎數→</a:t>
            </a:r>
            <a:r>
              <a:rPr lang="en-US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20/73=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27.4%</a:t>
            </a: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評審團大獎獲獎數→</a:t>
            </a:r>
            <a:r>
              <a:rPr lang="en-US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2/10=</a:t>
            </a:r>
            <a:r>
              <a:rPr lang="en-US" altLang="zh-TW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20%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4" name="Picture 2" descr="圖像裡可能有一或多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4365104"/>
            <a:ext cx="3600400" cy="2400267"/>
          </a:xfrm>
          <a:prstGeom prst="rect">
            <a:avLst/>
          </a:prstGeom>
          <a:noFill/>
        </p:spPr>
      </p:pic>
      <p:sp>
        <p:nvSpPr>
          <p:cNvPr id="8196" name="AutoShape 4" descr="「信義房屋」的圖片搜尋結果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198" name="AutoShape 6" descr="「信義房屋」的圖片搜尋結果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200" name="Picture 8" descr="「信義房屋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8333" t="14829" r="6944" b="17820"/>
          <a:stretch>
            <a:fillRect/>
          </a:stretch>
        </p:blipFill>
        <p:spPr bwMode="auto">
          <a:xfrm>
            <a:off x="4151784" y="2132857"/>
            <a:ext cx="2232248" cy="548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2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t="2055"/>
          <a:stretch>
            <a:fillRect/>
          </a:stretch>
        </p:blipFill>
        <p:spPr bwMode="auto">
          <a:xfrm>
            <a:off x="1524000" y="1"/>
            <a:ext cx="9144000" cy="30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511824" y="2564908"/>
          <a:ext cx="5499174" cy="4176458"/>
        </p:xfrm>
        <a:graphic>
          <a:graphicData uri="http://schemas.openxmlformats.org/drawingml/2006/table">
            <a:tbl>
              <a:tblPr/>
              <a:tblGrid>
                <a:gridCol w="1452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6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張元旭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前地政司 司長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張治祥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台中市政府地政局 局長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王瑞祺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桃園市公會 理事長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郭子立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台北市公會 理事長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蔡松晏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高雄市公會 理事長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蔡建源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新北市公會 常務監事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吳俊邦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台灣省聯合會 理事長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石吉平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全聯會產業資訊 教育委員會 會長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吳本源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金仲獎籌備委員會 主任委員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黃志偉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台北大學不動產與城鄉環境學系 教授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張欣民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房產達人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陳韻如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網路地產王 總經理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26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姜志俊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律師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367808" y="1772816"/>
            <a:ext cx="54006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產、官、學、媒組成評審團</a:t>
            </a:r>
            <a:endParaRPr lang="zh-TW" altLang="en-US" sz="28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628" name="Picture 4" descr="「張欣民」的圖片搜尋結果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544" y="3140969"/>
            <a:ext cx="2088232" cy="3417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41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好玩就不累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從內到外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每天叫醒我的不是鬧鐘，而是</a:t>
            </a:r>
            <a:r>
              <a:rPr lang="en-US" altLang="zh-TW" dirty="0" smtClean="0"/>
              <a:t>…</a:t>
            </a:r>
          </a:p>
        </p:txBody>
      </p:sp>
      <p:pic>
        <p:nvPicPr>
          <p:cNvPr id="3074" name="Picture 2" descr="「兒童 遊樂」的圖片搜尋結果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3471368"/>
            <a:ext cx="4340225" cy="27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兒童 遊樂」的圖片搜尋結果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9" y="3471367"/>
            <a:ext cx="4058393" cy="27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4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2" cstate="print"/>
          <a:srcRect t="2055"/>
          <a:stretch>
            <a:fillRect/>
          </a:stretch>
        </p:blipFill>
        <p:spPr bwMode="auto">
          <a:xfrm>
            <a:off x="1524000" y="1"/>
            <a:ext cx="9144000" cy="30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群組 41"/>
          <p:cNvGrpSpPr/>
          <p:nvPr/>
        </p:nvGrpSpPr>
        <p:grpSpPr>
          <a:xfrm>
            <a:off x="3944586" y="2852936"/>
            <a:ext cx="4311654" cy="2844196"/>
            <a:chOff x="1403648" y="2781048"/>
            <a:chExt cx="4311654" cy="2844196"/>
          </a:xfrm>
        </p:grpSpPr>
        <p:grpSp>
          <p:nvGrpSpPr>
            <p:cNvPr id="38" name="群組 37"/>
            <p:cNvGrpSpPr/>
            <p:nvPr/>
          </p:nvGrpSpPr>
          <p:grpSpPr>
            <a:xfrm>
              <a:off x="1403648" y="2781048"/>
              <a:ext cx="1080120" cy="2844196"/>
              <a:chOff x="426063" y="2781048"/>
              <a:chExt cx="1080120" cy="2844196"/>
            </a:xfrm>
          </p:grpSpPr>
          <p:pic>
            <p:nvPicPr>
              <p:cNvPr id="22530" name="Picture 2" descr="http://www.taiwanhouse.org.tw/uploads/2017/09/original/1226558_e54bd14fcd8269034603f6aabb82ad86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5455" y="2781048"/>
                <a:ext cx="721336" cy="1080000"/>
              </a:xfrm>
              <a:prstGeom prst="rect">
                <a:avLst/>
              </a:prstGeom>
              <a:noFill/>
            </p:spPr>
          </p:pic>
          <p:sp>
            <p:nvSpPr>
              <p:cNvPr id="8" name="矩形 7"/>
              <p:cNvSpPr/>
              <p:nvPr/>
            </p:nvSpPr>
            <p:spPr>
              <a:xfrm>
                <a:off x="426063" y="3825044"/>
                <a:ext cx="1080120" cy="1044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r"/>
                <a:r>
                  <a:rPr lang="zh-TW" altLang="en-US" sz="1400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副總經理</a:t>
                </a:r>
              </a:p>
              <a:p>
                <a:r>
                  <a:rPr lang="zh-TW" altLang="en-US" sz="1400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大師房屋</a:t>
                </a:r>
                <a:endParaRPr lang="en-US" altLang="zh-TW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70079" y="4833156"/>
                <a:ext cx="792088" cy="7920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rgbClr val="FF0000"/>
                    </a:solidFill>
                    <a:latin typeface="微軟正黑體" pitchFamily="34" charset="-120"/>
                    <a:ea typeface="微軟正黑體" pitchFamily="34" charset="-120"/>
                  </a:rPr>
                  <a:t>31</a:t>
                </a:r>
              </a:p>
              <a:p>
                <a:pPr algn="ctr"/>
                <a:r>
                  <a:rPr lang="zh-TW" altLang="en-US" sz="2000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年</a:t>
                </a:r>
              </a:p>
            </p:txBody>
          </p:sp>
        </p:grpSp>
        <p:grpSp>
          <p:nvGrpSpPr>
            <p:cNvPr id="37" name="群組 36"/>
            <p:cNvGrpSpPr/>
            <p:nvPr/>
          </p:nvGrpSpPr>
          <p:grpSpPr>
            <a:xfrm>
              <a:off x="2480826" y="2781048"/>
              <a:ext cx="1080120" cy="2844196"/>
              <a:chOff x="1742342" y="2781048"/>
              <a:chExt cx="1080120" cy="2844196"/>
            </a:xfrm>
          </p:grpSpPr>
          <p:pic>
            <p:nvPicPr>
              <p:cNvPr id="22532" name="Picture 4" descr="http://www.taiwanhouse.org.tw/uploads/2017/09/original/1226562_503f1cfd105cb5e942cbac116a32c20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6452"/>
              <a:stretch>
                <a:fillRect/>
              </a:stretch>
            </p:blipFill>
            <p:spPr bwMode="auto">
              <a:xfrm>
                <a:off x="1897571" y="2781048"/>
                <a:ext cx="769662" cy="1080000"/>
              </a:xfrm>
              <a:prstGeom prst="rect">
                <a:avLst/>
              </a:prstGeom>
              <a:noFill/>
            </p:spPr>
          </p:pic>
          <p:sp>
            <p:nvSpPr>
              <p:cNvPr id="9" name="矩形 8"/>
              <p:cNvSpPr/>
              <p:nvPr/>
            </p:nvSpPr>
            <p:spPr>
              <a:xfrm>
                <a:off x="1742342" y="3825044"/>
                <a:ext cx="1080120" cy="1044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r"/>
                <a:r>
                  <a:rPr lang="zh-TW" altLang="en-US" sz="1400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經理</a:t>
                </a:r>
                <a:endParaRPr lang="en-US" altLang="zh-TW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zh-TW" altLang="en-US" sz="1400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太平洋房屋</a:t>
                </a:r>
                <a:endParaRPr lang="en-US" altLang="zh-TW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86358" y="4833156"/>
                <a:ext cx="792088" cy="7920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rgbClr val="FF0000"/>
                    </a:solidFill>
                    <a:latin typeface="微軟正黑體" pitchFamily="34" charset="-120"/>
                    <a:ea typeface="微軟正黑體" pitchFamily="34" charset="-120"/>
                  </a:rPr>
                  <a:t>29</a:t>
                </a:r>
              </a:p>
              <a:p>
                <a:pPr algn="ctr"/>
                <a:r>
                  <a:rPr lang="zh-TW" altLang="en-US" sz="2000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年</a:t>
                </a:r>
                <a:endParaRPr lang="zh-TW" altLang="en-US" sz="2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41" name="群組 40"/>
            <p:cNvGrpSpPr/>
            <p:nvPr/>
          </p:nvGrpSpPr>
          <p:grpSpPr>
            <a:xfrm>
              <a:off x="3558004" y="2781048"/>
              <a:ext cx="1080120" cy="2844196"/>
              <a:chOff x="3136944" y="2781048"/>
              <a:chExt cx="1080120" cy="2844196"/>
            </a:xfrm>
          </p:grpSpPr>
          <p:pic>
            <p:nvPicPr>
              <p:cNvPr id="22534" name="Picture 6" descr="http://www.taiwanhouse.org.tw/uploads/2017/09/original/1226565_b219df19b62feb20a31a2bfb14381ae1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0712" r="37395" b="44876"/>
              <a:stretch>
                <a:fillRect/>
              </a:stretch>
            </p:blipFill>
            <p:spPr bwMode="auto">
              <a:xfrm>
                <a:off x="3260433" y="2781048"/>
                <a:ext cx="833143" cy="1080000"/>
              </a:xfrm>
              <a:prstGeom prst="rect">
                <a:avLst/>
              </a:prstGeom>
              <a:noFill/>
            </p:spPr>
          </p:pic>
          <p:sp>
            <p:nvSpPr>
              <p:cNvPr id="10" name="矩形 9"/>
              <p:cNvSpPr/>
              <p:nvPr/>
            </p:nvSpPr>
            <p:spPr>
              <a:xfrm>
                <a:off x="3136944" y="3825044"/>
                <a:ext cx="1080120" cy="1044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r"/>
                <a:r>
                  <a:rPr lang="zh-TW" altLang="en-US" sz="1400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店東</a:t>
                </a:r>
                <a:endParaRPr lang="en-US" altLang="zh-TW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zh-TW" altLang="en-US" sz="1400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住商不動產</a:t>
                </a:r>
                <a:endParaRPr lang="en-US" altLang="zh-TW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280960" y="4833156"/>
                <a:ext cx="792088" cy="7920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rgbClr val="FF0000"/>
                    </a:solidFill>
                    <a:latin typeface="微軟正黑體" pitchFamily="34" charset="-120"/>
                    <a:ea typeface="微軟正黑體" pitchFamily="34" charset="-120"/>
                  </a:rPr>
                  <a:t>16</a:t>
                </a:r>
              </a:p>
              <a:p>
                <a:pPr algn="ctr"/>
                <a:r>
                  <a:rPr lang="zh-TW" altLang="en-US" sz="2000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年</a:t>
                </a:r>
                <a:endParaRPr lang="zh-TW" altLang="en-US" sz="2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4635182" y="2781048"/>
              <a:ext cx="1080120" cy="2844196"/>
              <a:chOff x="4635182" y="2781048"/>
              <a:chExt cx="1080120" cy="2844196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4635182" y="3825044"/>
                <a:ext cx="1080120" cy="1044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r"/>
                <a:r>
                  <a:rPr lang="zh-TW" altLang="en-US" sz="1400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店長</a:t>
                </a:r>
                <a:endParaRPr lang="en-US" altLang="zh-TW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zh-TW" altLang="en-US" sz="1400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太平洋房屋</a:t>
                </a:r>
                <a:endParaRPr lang="en-US" altLang="zh-TW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4779198" y="4833156"/>
                <a:ext cx="792088" cy="7920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rgbClr val="FF0000"/>
                    </a:solidFill>
                    <a:latin typeface="微軟正黑體" pitchFamily="34" charset="-120"/>
                    <a:ea typeface="微軟正黑體" pitchFamily="34" charset="-120"/>
                  </a:rPr>
                  <a:t>18</a:t>
                </a:r>
              </a:p>
              <a:p>
                <a:pPr algn="ctr"/>
                <a:r>
                  <a:rPr lang="zh-TW" altLang="en-US" sz="2000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年</a:t>
                </a:r>
                <a:endParaRPr lang="zh-TW" altLang="en-US" sz="2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19" name="Picture 8" descr="http://www.taiwanhouse.org.tw/uploads/2017/09/original/1226564_863c3dd6ff12efcb659aa84e2a76d62f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75388" y="2781048"/>
                <a:ext cx="799709" cy="10800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0" name="群組 39"/>
          <p:cNvGrpSpPr/>
          <p:nvPr/>
        </p:nvGrpSpPr>
        <p:grpSpPr>
          <a:xfrm>
            <a:off x="9125977" y="2852936"/>
            <a:ext cx="1080120" cy="2844196"/>
            <a:chOff x="7601977" y="2781048"/>
            <a:chExt cx="1080120" cy="2844196"/>
          </a:xfrm>
        </p:grpSpPr>
        <p:sp>
          <p:nvSpPr>
            <p:cNvPr id="26" name="矩形 25"/>
            <p:cNvSpPr/>
            <p:nvPr/>
          </p:nvSpPr>
          <p:spPr>
            <a:xfrm>
              <a:off x="7601977" y="3825044"/>
              <a:ext cx="1080120" cy="10441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r"/>
              <a:r>
                <a:rPr lang="zh-TW" altLang="en-US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業務</a:t>
              </a:r>
              <a:endParaRPr lang="en-US" altLang="zh-TW" sz="1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1400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信義房屋</a:t>
              </a:r>
              <a:endParaRPr lang="en-US" altLang="zh-TW" sz="1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745993" y="4833156"/>
              <a:ext cx="792088" cy="7920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8</a:t>
              </a:r>
            </a:p>
            <a:p>
              <a:pPr algn="ctr"/>
              <a:r>
                <a:rPr lang="zh-TW" altLang="en-US" sz="2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年</a:t>
              </a:r>
              <a:endPara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2540" name="Picture 12" descr="http://www.taiwanhouse.org.tw/uploads/2017/09/original/1226563_ebffd2478fcc7088b222eeeacd991d2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33848" y="2781048"/>
              <a:ext cx="816378" cy="1080000"/>
            </a:xfrm>
            <a:prstGeom prst="rect">
              <a:avLst/>
            </a:prstGeom>
            <a:noFill/>
          </p:spPr>
        </p:pic>
      </p:grpSp>
      <p:sp>
        <p:nvSpPr>
          <p:cNvPr id="30" name="矩形 29"/>
          <p:cNvSpPr/>
          <p:nvPr/>
        </p:nvSpPr>
        <p:spPr>
          <a:xfrm>
            <a:off x="8040216" y="3140968"/>
            <a:ext cx="129614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chemeClr val="tx1"/>
                </a:solidFill>
              </a:rPr>
              <a:t>……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31" name="左大括弧 30"/>
          <p:cNvSpPr/>
          <p:nvPr/>
        </p:nvSpPr>
        <p:spPr>
          <a:xfrm rot="16200000">
            <a:off x="5829973" y="3623021"/>
            <a:ext cx="532059" cy="417646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4007768" y="6021288"/>
            <a:ext cx="4176464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平均資歷</a:t>
            </a:r>
            <a:r>
              <a:rPr lang="en-US" altLang="zh-TW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23.5</a:t>
            </a:r>
            <a:r>
              <a:rPr lang="zh-TW" altLang="en-US" sz="32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endParaRPr lang="zh-TW" altLang="en-US" sz="3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 descr="相關圖片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381"/>
          <a:stretch>
            <a:fillRect/>
          </a:stretch>
        </p:blipFill>
        <p:spPr bwMode="auto">
          <a:xfrm>
            <a:off x="1847528" y="3068960"/>
            <a:ext cx="1056117" cy="1447800"/>
          </a:xfrm>
          <a:prstGeom prst="rect">
            <a:avLst/>
          </a:prstGeom>
          <a:noFill/>
        </p:spPr>
      </p:pic>
      <p:pic>
        <p:nvPicPr>
          <p:cNvPr id="34" name="Picture 2" descr="相關圖片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19" r="33887"/>
          <a:stretch>
            <a:fillRect/>
          </a:stretch>
        </p:blipFill>
        <p:spPr bwMode="auto">
          <a:xfrm>
            <a:off x="2639616" y="4077072"/>
            <a:ext cx="1152128" cy="1447800"/>
          </a:xfrm>
          <a:prstGeom prst="rect">
            <a:avLst/>
          </a:prstGeom>
          <a:noFill/>
        </p:spPr>
      </p:pic>
      <p:pic>
        <p:nvPicPr>
          <p:cNvPr id="35" name="Picture 2" descr="相關圖片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13" r="6600"/>
          <a:stretch>
            <a:fillRect/>
          </a:stretch>
        </p:blipFill>
        <p:spPr bwMode="auto">
          <a:xfrm>
            <a:off x="2135560" y="5013176"/>
            <a:ext cx="911424" cy="1447800"/>
          </a:xfrm>
          <a:prstGeom prst="rect">
            <a:avLst/>
          </a:prstGeom>
          <a:noFill/>
        </p:spPr>
      </p:pic>
      <p:sp>
        <p:nvSpPr>
          <p:cNvPr id="43" name="矩形 42"/>
          <p:cNvSpPr/>
          <p:nvPr/>
        </p:nvSpPr>
        <p:spPr>
          <a:xfrm>
            <a:off x="4007768" y="1844824"/>
            <a:ext cx="410445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金仲獎評審團大獎</a:t>
            </a:r>
            <a:r>
              <a:rPr lang="en-US" altLang="zh-TW" sz="20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0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經紀人組得主</a:t>
            </a:r>
            <a:endParaRPr lang="zh-TW" altLang="en-US" sz="20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2" name="Picture 4" descr="「問號」的圖片搜尋結果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34200" t="20520" r="31599" b="24759"/>
          <a:stretch>
            <a:fillRect/>
          </a:stretch>
        </p:blipFill>
        <p:spPr bwMode="auto">
          <a:xfrm>
            <a:off x="3143672" y="5589240"/>
            <a:ext cx="720080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05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 t="2055"/>
          <a:stretch>
            <a:fillRect/>
          </a:stretch>
        </p:blipFill>
        <p:spPr bwMode="auto">
          <a:xfrm>
            <a:off x="1524000" y="1"/>
            <a:ext cx="9144000" cy="30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群組 10"/>
          <p:cNvGrpSpPr/>
          <p:nvPr/>
        </p:nvGrpSpPr>
        <p:grpSpPr>
          <a:xfrm>
            <a:off x="5159896" y="1988840"/>
            <a:ext cx="5243610" cy="2443636"/>
            <a:chOff x="108683" y="1070738"/>
            <a:chExt cx="8875445" cy="444520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8000000">
              <a:off x="524029" y="3051285"/>
              <a:ext cx="2049307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900000">
              <a:off x="1123049" y="2114759"/>
              <a:ext cx="2059701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800000">
              <a:off x="2076980" y="1381932"/>
              <a:ext cx="2048475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19685" y="1070738"/>
              <a:ext cx="2053069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900000">
              <a:off x="3966984" y="1196279"/>
              <a:ext cx="2054591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800000">
              <a:off x="4915805" y="1596941"/>
              <a:ext cx="2052537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2700000">
              <a:off x="5862572" y="2191101"/>
              <a:ext cx="2047444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8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3600000">
              <a:off x="6511202" y="2976031"/>
              <a:ext cx="2065852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 t="13191" b="7666"/>
          <a:stretch>
            <a:fillRect/>
          </a:stretch>
        </p:blipFill>
        <p:spPr bwMode="auto">
          <a:xfrm>
            <a:off x="7032104" y="4437112"/>
            <a:ext cx="163803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215680" y="5805264"/>
            <a:ext cx="410445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凡走過必留下痕跡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Picture 2" descr="D:\Users\S306285\AppData\Local\Microsoft\Windows\Temporary Internet Files\Content.Outlook\W5XFBTCW\IMG_510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31504" y="3140969"/>
            <a:ext cx="1800200" cy="1350149"/>
          </a:xfrm>
          <a:prstGeom prst="rect">
            <a:avLst/>
          </a:prstGeom>
          <a:noFill/>
        </p:spPr>
      </p:pic>
      <p:pic>
        <p:nvPicPr>
          <p:cNvPr id="16" name="Picture 2" descr="\\R647W01\My Documents\32昊呈\金仲獎\照片\105年運動會精神總錦標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9696" y="4149080"/>
            <a:ext cx="1851016" cy="1387636"/>
          </a:xfrm>
          <a:prstGeom prst="rect">
            <a:avLst/>
          </a:prstGeom>
          <a:noFill/>
        </p:spPr>
      </p:pic>
      <p:pic>
        <p:nvPicPr>
          <p:cNvPr id="18" name="Picture 2" descr="\\R647W01\My Documents\32昊呈\金仲獎\照片\10307客戶讚揚.png"/>
          <p:cNvPicPr>
            <a:picLocks noChangeAspect="1" noChangeArrowheads="1"/>
          </p:cNvPicPr>
          <p:nvPr/>
        </p:nvPicPr>
        <p:blipFill>
          <a:blip r:embed="rId14" cstate="print"/>
          <a:srcRect t="17465"/>
          <a:stretch>
            <a:fillRect/>
          </a:stretch>
        </p:blipFill>
        <p:spPr bwMode="auto">
          <a:xfrm>
            <a:off x="3575720" y="3007366"/>
            <a:ext cx="1368152" cy="100861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03512" y="4509120"/>
            <a:ext cx="1512168" cy="178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98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t="2055"/>
          <a:stretch>
            <a:fillRect/>
          </a:stretch>
        </p:blipFill>
        <p:spPr bwMode="auto">
          <a:xfrm>
            <a:off x="1524000" y="1"/>
            <a:ext cx="9144000" cy="30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8" y="3645024"/>
            <a:ext cx="1721792" cy="30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1504" y="2996952"/>
            <a:ext cx="2156888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192" y="5301208"/>
            <a:ext cx="2059664" cy="142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745" y="3356952"/>
            <a:ext cx="1962783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52185" y="3284985"/>
            <a:ext cx="2064963" cy="18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「練習」的圖片搜尋結果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011" t="41035" r="5806"/>
          <a:stretch>
            <a:fillRect/>
          </a:stretch>
        </p:blipFill>
        <p:spPr bwMode="auto">
          <a:xfrm>
            <a:off x="9192344" y="1196752"/>
            <a:ext cx="1475656" cy="3084011"/>
          </a:xfrm>
          <a:prstGeom prst="rect">
            <a:avLst/>
          </a:prstGeom>
          <a:noFill/>
        </p:spPr>
      </p:pic>
      <p:pic>
        <p:nvPicPr>
          <p:cNvPr id="12" name="Picture 7" descr="「練習」的圖片搜尋結果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329" t="61687" r="39392" b="27299"/>
          <a:stretch>
            <a:fillRect/>
          </a:stretch>
        </p:blipFill>
        <p:spPr bwMode="auto">
          <a:xfrm>
            <a:off x="5375920" y="1844824"/>
            <a:ext cx="2736304" cy="576064"/>
          </a:xfrm>
          <a:prstGeom prst="rect">
            <a:avLst/>
          </a:prstGeom>
          <a:noFill/>
        </p:spPr>
      </p:pic>
      <p:pic>
        <p:nvPicPr>
          <p:cNvPr id="13" name="Picture 7" descr="「練習」的圖片搜尋結果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329" t="72988" r="48695" b="15998"/>
          <a:stretch>
            <a:fillRect/>
          </a:stretch>
        </p:blipFill>
        <p:spPr bwMode="auto">
          <a:xfrm>
            <a:off x="7392144" y="2492896"/>
            <a:ext cx="2088232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83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 t="2055"/>
          <a:stretch>
            <a:fillRect/>
          </a:stretch>
        </p:blipFill>
        <p:spPr bwMode="auto">
          <a:xfrm>
            <a:off x="1524000" y="1"/>
            <a:ext cx="9144000" cy="30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「最強」的圖片搜尋結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536" y="4437112"/>
            <a:ext cx="1800200" cy="1800200"/>
          </a:xfrm>
          <a:prstGeom prst="rect">
            <a:avLst/>
          </a:prstGeom>
          <a:noFill/>
        </p:spPr>
      </p:pic>
      <p:pic>
        <p:nvPicPr>
          <p:cNvPr id="18436" name="Picture 4" descr="相關圖片"/>
          <p:cNvPicPr>
            <a:picLocks noChangeAspect="1" noChangeArrowheads="1"/>
          </p:cNvPicPr>
          <p:nvPr/>
        </p:nvPicPr>
        <p:blipFill>
          <a:blip r:embed="rId5" cstate="print"/>
          <a:srcRect r="5782"/>
          <a:stretch>
            <a:fillRect/>
          </a:stretch>
        </p:blipFill>
        <p:spPr bwMode="auto">
          <a:xfrm>
            <a:off x="8616316" y="2275910"/>
            <a:ext cx="1728156" cy="2449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438" name="Picture 6" descr="相關圖片"/>
          <p:cNvPicPr>
            <a:picLocks noChangeAspect="1" noChangeArrowheads="1"/>
          </p:cNvPicPr>
          <p:nvPr/>
        </p:nvPicPr>
        <p:blipFill>
          <a:blip r:embed="rId6" cstate="print"/>
          <a:srcRect r="8025"/>
          <a:stretch>
            <a:fillRect/>
          </a:stretch>
        </p:blipFill>
        <p:spPr bwMode="auto">
          <a:xfrm>
            <a:off x="6300118" y="2275909"/>
            <a:ext cx="1687010" cy="2449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440" name="Picture 8" descr="「自信」的圖片搜尋結果"/>
          <p:cNvPicPr>
            <a:picLocks noChangeAspect="1" noChangeArrowheads="1"/>
          </p:cNvPicPr>
          <p:nvPr/>
        </p:nvPicPr>
        <p:blipFill>
          <a:blip r:embed="rId7" cstate="print"/>
          <a:srcRect r="11110"/>
          <a:stretch>
            <a:fillRect/>
          </a:stretch>
        </p:blipFill>
        <p:spPr bwMode="auto">
          <a:xfrm>
            <a:off x="4045354" y="2275910"/>
            <a:ext cx="1625579" cy="2449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向右箭號 7"/>
          <p:cNvSpPr/>
          <p:nvPr/>
        </p:nvSpPr>
        <p:spPr>
          <a:xfrm>
            <a:off x="5749032" y="3395418"/>
            <a:ext cx="472986" cy="210216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8065228" y="3395418"/>
            <a:ext cx="472986" cy="210216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079776" y="4941168"/>
            <a:ext cx="633670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這是此時此刻我能做到最好的狀態</a:t>
            </a:r>
            <a:endParaRPr lang="en-US" altLang="zh-TW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贏不了，就是技不如人，回去再練練</a:t>
            </a:r>
            <a:r>
              <a:rPr lang="en-US" altLang="zh-TW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90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 t="2055"/>
          <a:stretch>
            <a:fillRect/>
          </a:stretch>
        </p:blipFill>
        <p:spPr bwMode="auto">
          <a:xfrm>
            <a:off x="1524000" y="1"/>
            <a:ext cx="9144000" cy="30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608168" y="1844825"/>
          <a:ext cx="2952328" cy="4825365"/>
        </p:xfrm>
        <a:graphic>
          <a:graphicData uri="http://schemas.openxmlformats.org/drawingml/2006/table">
            <a:tbl>
              <a:tblPr/>
              <a:tblGrid>
                <a:gridCol w="1409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18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金昊呈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18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邱紀睿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17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胡光嶽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17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林辰澤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16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徐昭卿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16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吳孟庭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16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張嵩佶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張祐豪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林志哲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楊惠雅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陳華楨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黃靜文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許桂香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王信雄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許智凱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黃維宏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95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李仲玹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631504" y="2984729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「能與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傳奇球星並列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真是瘋狂，我還沒完全理解過來，這很不合常理，但感覺還是很酷，這是我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辛苦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工作所達到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的成就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我很開心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。」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07768" y="4077072"/>
            <a:ext cx="331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「要不想是不可能的，但就我而言，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想越多會讓此事變得更難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，我只要打好每個打數，把事情簡單，該發生它就會發生，要是</a:t>
            </a:r>
            <a:r>
              <a: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沒有也不算失敗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，我還是活得好好的。」</a:t>
            </a:r>
          </a:p>
        </p:txBody>
      </p:sp>
      <p:pic>
        <p:nvPicPr>
          <p:cNvPr id="1026" name="Picture 2" descr="相關圖片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528" y="4293096"/>
            <a:ext cx="2088232" cy="1565266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5375921" y="6237312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賈恩卡洛</a:t>
            </a:r>
            <a:r>
              <a:rPr lang="en-US" altLang="zh-TW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·</a:t>
            </a:r>
            <a:r>
              <a:rPr lang="zh-TW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斯坦頓</a:t>
            </a:r>
            <a:endParaRPr lang="zh-TW" alt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91744" y="1772816"/>
            <a:ext cx="381642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dist"/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歷屆評審團大獎得主</a:t>
            </a:r>
            <a:endParaRPr lang="zh-TW" altLang="en-US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7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好玩就不累</a:t>
            </a:r>
            <a:endParaRPr lang="zh-TW" altLang="en-US" dirty="0"/>
          </a:p>
        </p:txBody>
      </p:sp>
      <p:pic>
        <p:nvPicPr>
          <p:cNvPr id="1026" name="Picture 2" descr="未提供相片說明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8" y="255567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未提供相片說明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97" y="4693985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圖像裡可能有3 個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224" y="2538413"/>
            <a:ext cx="22173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未提供相片說明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31" y="253841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未提供相片說明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556" y="4693985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圖像裡可能有1 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57" y="4693985"/>
            <a:ext cx="24010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圖像裡可能有2 個人、包括施易延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55" y="2538413"/>
            <a:ext cx="270066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圖像裡可能有1 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735" y="2538413"/>
            <a:ext cx="135000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未提供相片說明。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7" y="4693985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好玩就不累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創造環境</a:t>
            </a:r>
            <a:endParaRPr lang="en-US" altLang="zh-TW" dirty="0" smtClean="0"/>
          </a:p>
          <a:p>
            <a:pPr lvl="1"/>
            <a:r>
              <a:rPr lang="zh-TW" altLang="en-US" dirty="0"/>
              <a:t>友誼能使人同舟共濟，友誼能使人生活充實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122" name="Picture 2" descr="「好朋友」的圖片搜尋結果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56" y="3241965"/>
            <a:ext cx="3672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「好朋友」的圖片搜尋結果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3241965"/>
            <a:ext cx="403080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2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好玩就不累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68" y="2095500"/>
            <a:ext cx="2500621" cy="18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34" y="4115582"/>
            <a:ext cx="2495455" cy="18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21" y="2095500"/>
            <a:ext cx="2511019" cy="18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866" y="2095500"/>
            <a:ext cx="1411618" cy="180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461" y="2095500"/>
            <a:ext cx="1410559" cy="180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21" y="4115582"/>
            <a:ext cx="3661017" cy="180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9610" y="2095500"/>
            <a:ext cx="2501758" cy="180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662" y="4115582"/>
            <a:ext cx="365164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人生無處不賽局</a:t>
            </a:r>
            <a:endParaRPr lang="zh-TW" altLang="en-US" dirty="0"/>
          </a:p>
        </p:txBody>
      </p:sp>
      <p:pic>
        <p:nvPicPr>
          <p:cNvPr id="6152" name="Picture 8" descr="「小人」的圖片搜尋結果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81" y="258789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3047" r="50498" b="52075"/>
          <a:stretch/>
        </p:blipFill>
        <p:spPr bwMode="auto">
          <a:xfrm>
            <a:off x="6255833" y="3949031"/>
            <a:ext cx="17062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 t="51319" r="3040"/>
          <a:stretch/>
        </p:blipFill>
        <p:spPr bwMode="auto">
          <a:xfrm>
            <a:off x="6301571" y="5296924"/>
            <a:ext cx="161474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52734" r="49719"/>
          <a:stretch/>
        </p:blipFill>
        <p:spPr bwMode="auto">
          <a:xfrm>
            <a:off x="6273091" y="2587890"/>
            <a:ext cx="167170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「小人」的圖片搜尋結果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70" y="5296924"/>
            <a:ext cx="127922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「小人」的圖片搜尋結果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54" y="3949031"/>
            <a:ext cx="14418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400300" y="30289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小陰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00300" y="43043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小寒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400300" y="570296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小訟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8343900" y="3028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若合山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8343900" y="430436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若餘山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8343900" y="570296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若</a:t>
            </a:r>
            <a:r>
              <a:rPr lang="zh-TW" altLang="en-US" dirty="0"/>
              <a:t>蒔山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1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人生無處不賽局</a:t>
            </a:r>
            <a:endParaRPr lang="zh-TW" altLang="en-US" dirty="0"/>
          </a:p>
        </p:txBody>
      </p:sp>
      <p:pic>
        <p:nvPicPr>
          <p:cNvPr id="6152" name="Picture 8" descr="「小人」的圖片搜尋結果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81" y="258789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3047" r="50498" b="52075"/>
          <a:stretch/>
        </p:blipFill>
        <p:spPr bwMode="auto">
          <a:xfrm>
            <a:off x="4541333" y="3949031"/>
            <a:ext cx="17062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 t="51319" r="3040"/>
          <a:stretch/>
        </p:blipFill>
        <p:spPr bwMode="auto">
          <a:xfrm>
            <a:off x="4587071" y="5354074"/>
            <a:ext cx="161474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52734" r="49719"/>
          <a:stretch/>
        </p:blipFill>
        <p:spPr bwMode="auto">
          <a:xfrm>
            <a:off x="4558591" y="2587890"/>
            <a:ext cx="167170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「小人」的圖片搜尋結果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70" y="5354074"/>
            <a:ext cx="127922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「小人」的圖片搜尋結果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4" y="3949031"/>
            <a:ext cx="14418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單兵作戰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5800" y="30289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小陰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85800" y="43043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小寒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85800" y="576011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小訟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505530" y="35122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若合山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541759" y="49793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若餘山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505529" y="62789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若</a:t>
            </a:r>
            <a:r>
              <a:rPr lang="zh-TW" altLang="en-US" dirty="0"/>
              <a:t>蒔山</a:t>
            </a:r>
            <a:endParaRPr lang="zh-TW" altLang="en-US" dirty="0"/>
          </a:p>
        </p:txBody>
      </p:sp>
      <p:sp>
        <p:nvSpPr>
          <p:cNvPr id="29" name="橢圓 28"/>
          <p:cNvSpPr/>
          <p:nvPr/>
        </p:nvSpPr>
        <p:spPr>
          <a:xfrm>
            <a:off x="3305431" y="2384146"/>
            <a:ext cx="962025" cy="676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3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全泡</a:t>
            </a:r>
            <a:endParaRPr lang="en-US" altLang="zh-TW" sz="35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接點 7"/>
          <p:cNvCxnSpPr>
            <a:stCxn id="6152" idx="3"/>
            <a:endCxn id="20" idx="1"/>
          </p:cNvCxnSpPr>
          <p:nvPr/>
        </p:nvCxnSpPr>
        <p:spPr>
          <a:xfrm>
            <a:off x="2858781" y="3127890"/>
            <a:ext cx="169981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35153"/>
              </p:ext>
            </p:extLst>
          </p:nvPr>
        </p:nvGraphicFramePr>
        <p:xfrm>
          <a:off x="7183563" y="2740025"/>
          <a:ext cx="4812430" cy="338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486">
                  <a:extLst>
                    <a:ext uri="{9D8B030D-6E8A-4147-A177-3AD203B41FA5}">
                      <a16:colId xmlns:a16="http://schemas.microsoft.com/office/drawing/2014/main" val="3853394209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857378441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2823206292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3901287476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2174811866"/>
                    </a:ext>
                  </a:extLst>
                </a:gridCol>
              </a:tblGrid>
              <a:tr h="67691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若合山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若餘山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若蒔山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總分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2813559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小陰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5532972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小寒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461312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329455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總分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33720"/>
                  </a:ext>
                </a:extLst>
              </a:tr>
            </a:tbl>
          </a:graphicData>
        </a:graphic>
      </p:graphicFrame>
      <p:cxnSp>
        <p:nvCxnSpPr>
          <p:cNvPr id="4" name="直線接點 3"/>
          <p:cNvCxnSpPr/>
          <p:nvPr/>
        </p:nvCxnSpPr>
        <p:spPr>
          <a:xfrm>
            <a:off x="495300" y="3930746"/>
            <a:ext cx="6486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495300" y="5336030"/>
            <a:ext cx="6486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4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人生無處不賽局</a:t>
            </a:r>
            <a:endParaRPr lang="zh-TW" altLang="en-US" dirty="0"/>
          </a:p>
        </p:txBody>
      </p:sp>
      <p:pic>
        <p:nvPicPr>
          <p:cNvPr id="6152" name="Picture 8" descr="「小人」的圖片搜尋結果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81" y="258789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3047" r="50498" b="52075"/>
          <a:stretch/>
        </p:blipFill>
        <p:spPr bwMode="auto">
          <a:xfrm>
            <a:off x="4541333" y="4196681"/>
            <a:ext cx="17062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 t="51319" r="3040"/>
          <a:stretch/>
        </p:blipFill>
        <p:spPr bwMode="auto">
          <a:xfrm>
            <a:off x="4587071" y="5535049"/>
            <a:ext cx="161474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52734" r="49719"/>
          <a:stretch/>
        </p:blipFill>
        <p:spPr bwMode="auto">
          <a:xfrm>
            <a:off x="4558591" y="2587890"/>
            <a:ext cx="167170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「小人」的圖片搜尋結果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53" y="4196681"/>
            <a:ext cx="127922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「小人」的圖片搜尋結果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8" y="4196681"/>
            <a:ext cx="14418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策略聯盟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5800" y="30289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小陰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19075" y="45520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小寒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19075" y="48562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小訟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370387" y="35122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若合山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343272" y="52766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若餘山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370388" y="64611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若</a:t>
            </a:r>
            <a:r>
              <a:rPr lang="zh-TW" altLang="en-US" dirty="0"/>
              <a:t>蒔山</a:t>
            </a:r>
            <a:endParaRPr lang="zh-TW" altLang="en-US" dirty="0"/>
          </a:p>
        </p:txBody>
      </p:sp>
      <p:sp>
        <p:nvSpPr>
          <p:cNvPr id="29" name="橢圓 28"/>
          <p:cNvSpPr/>
          <p:nvPr/>
        </p:nvSpPr>
        <p:spPr>
          <a:xfrm>
            <a:off x="3305431" y="2384146"/>
            <a:ext cx="962025" cy="676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3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全泡</a:t>
            </a:r>
            <a:endParaRPr lang="en-US" altLang="zh-TW" sz="35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接點 7"/>
          <p:cNvCxnSpPr>
            <a:stCxn id="6152" idx="3"/>
            <a:endCxn id="20" idx="1"/>
          </p:cNvCxnSpPr>
          <p:nvPr/>
        </p:nvCxnSpPr>
        <p:spPr>
          <a:xfrm>
            <a:off x="2858781" y="3127890"/>
            <a:ext cx="169981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35092"/>
              </p:ext>
            </p:extLst>
          </p:nvPr>
        </p:nvGraphicFramePr>
        <p:xfrm>
          <a:off x="7183563" y="2740025"/>
          <a:ext cx="4812430" cy="338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486">
                  <a:extLst>
                    <a:ext uri="{9D8B030D-6E8A-4147-A177-3AD203B41FA5}">
                      <a16:colId xmlns:a16="http://schemas.microsoft.com/office/drawing/2014/main" val="3853394209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857378441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2823206292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3901287476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2174811866"/>
                    </a:ext>
                  </a:extLst>
                </a:gridCol>
              </a:tblGrid>
              <a:tr h="67691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若合山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若餘山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若蒔山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總分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2813559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小陰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5532972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小寒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461312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329455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總分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33720"/>
                  </a:ext>
                </a:extLst>
              </a:tr>
            </a:tbl>
          </a:graphicData>
        </a:graphic>
      </p:graphicFrame>
      <p:sp>
        <p:nvSpPr>
          <p:cNvPr id="31" name="橢圓 30"/>
          <p:cNvSpPr/>
          <p:nvPr/>
        </p:nvSpPr>
        <p:spPr>
          <a:xfrm>
            <a:off x="3305431" y="4001531"/>
            <a:ext cx="962025" cy="676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3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半泡</a:t>
            </a:r>
            <a:endParaRPr lang="en-US" altLang="zh-TW" sz="35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2858781" y="4745275"/>
            <a:ext cx="169981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橢圓 32"/>
          <p:cNvSpPr/>
          <p:nvPr/>
        </p:nvSpPr>
        <p:spPr>
          <a:xfrm>
            <a:off x="3305431" y="4812743"/>
            <a:ext cx="962025" cy="676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3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</a:t>
            </a:r>
            <a:r>
              <a:rPr lang="zh-TW" altLang="en-US" sz="3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泡</a:t>
            </a:r>
            <a:endParaRPr lang="en-US" altLang="zh-TW" sz="35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4" name="直線接點 33"/>
          <p:cNvCxnSpPr/>
          <p:nvPr/>
        </p:nvCxnSpPr>
        <p:spPr>
          <a:xfrm>
            <a:off x="495300" y="3902171"/>
            <a:ext cx="6486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9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人生無處不賽局</a:t>
            </a:r>
            <a:endParaRPr lang="zh-TW" altLang="en-US" dirty="0"/>
          </a:p>
        </p:txBody>
      </p:sp>
      <p:pic>
        <p:nvPicPr>
          <p:cNvPr id="6152" name="Picture 8" descr="「小人」的圖片搜尋結果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81" y="258789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3047" r="50498" b="52075"/>
          <a:stretch/>
        </p:blipFill>
        <p:spPr bwMode="auto">
          <a:xfrm>
            <a:off x="4541333" y="3949031"/>
            <a:ext cx="17062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 t="51319" r="3040"/>
          <a:stretch/>
        </p:blipFill>
        <p:spPr bwMode="auto">
          <a:xfrm>
            <a:off x="4587071" y="5296924"/>
            <a:ext cx="161474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「房子 素材」的圖片搜尋結果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52734" r="49719"/>
          <a:stretch/>
        </p:blipFill>
        <p:spPr bwMode="auto">
          <a:xfrm>
            <a:off x="4558591" y="2587890"/>
            <a:ext cx="167170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「小人」的圖片搜尋結果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70" y="5296924"/>
            <a:ext cx="127922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「小人」的圖片搜尋結果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4" y="3949031"/>
            <a:ext cx="14418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合作賽局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5800" y="30289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小陰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85800" y="43043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</a:t>
            </a:r>
            <a:r>
              <a:rPr lang="zh-TW" altLang="en-US" dirty="0"/>
              <a:t>寒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85800" y="570296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小訟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455273" y="35122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若合山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523082" y="50290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若餘山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423866" y="62407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若</a:t>
            </a:r>
            <a:r>
              <a:rPr lang="zh-TW" altLang="en-US" dirty="0"/>
              <a:t>蒔山</a:t>
            </a:r>
            <a:endParaRPr lang="zh-TW" altLang="en-US" dirty="0"/>
          </a:p>
        </p:txBody>
      </p:sp>
      <p:sp>
        <p:nvSpPr>
          <p:cNvPr id="29" name="橢圓 28"/>
          <p:cNvSpPr/>
          <p:nvPr/>
        </p:nvSpPr>
        <p:spPr>
          <a:xfrm>
            <a:off x="3305431" y="2384146"/>
            <a:ext cx="962025" cy="676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3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全泡</a:t>
            </a:r>
            <a:endParaRPr lang="en-US" altLang="zh-TW" sz="35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接點 7"/>
          <p:cNvCxnSpPr>
            <a:stCxn id="6152" idx="3"/>
            <a:endCxn id="20" idx="1"/>
          </p:cNvCxnSpPr>
          <p:nvPr/>
        </p:nvCxnSpPr>
        <p:spPr>
          <a:xfrm>
            <a:off x="2858781" y="3127890"/>
            <a:ext cx="169981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880456"/>
              </p:ext>
            </p:extLst>
          </p:nvPr>
        </p:nvGraphicFramePr>
        <p:xfrm>
          <a:off x="7183563" y="2740025"/>
          <a:ext cx="4812430" cy="338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486">
                  <a:extLst>
                    <a:ext uri="{9D8B030D-6E8A-4147-A177-3AD203B41FA5}">
                      <a16:colId xmlns:a16="http://schemas.microsoft.com/office/drawing/2014/main" val="3853394209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857378441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2823206292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3901287476"/>
                    </a:ext>
                  </a:extLst>
                </a:gridCol>
                <a:gridCol w="962486">
                  <a:extLst>
                    <a:ext uri="{9D8B030D-6E8A-4147-A177-3AD203B41FA5}">
                      <a16:colId xmlns:a16="http://schemas.microsoft.com/office/drawing/2014/main" val="2174811866"/>
                    </a:ext>
                  </a:extLst>
                </a:gridCol>
              </a:tblGrid>
              <a:tr h="67691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若合山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若餘山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若蒔山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總分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2813559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小陰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1.5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5532972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小寒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461312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</a:t>
                      </a:r>
                      <a:endParaRPr lang="zh-TW" altLang="en-US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329455"/>
                  </a:ext>
                </a:extLst>
              </a:tr>
              <a:tr h="67691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總分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33720"/>
                  </a:ext>
                </a:extLst>
              </a:tr>
            </a:tbl>
          </a:graphicData>
        </a:graphic>
      </p:graphicFrame>
      <p:cxnSp>
        <p:nvCxnSpPr>
          <p:cNvPr id="22" name="直線接點 21"/>
          <p:cNvCxnSpPr>
            <a:stCxn id="6152" idx="3"/>
            <a:endCxn id="19" idx="1"/>
          </p:cNvCxnSpPr>
          <p:nvPr/>
        </p:nvCxnSpPr>
        <p:spPr>
          <a:xfrm>
            <a:off x="2858781" y="3127890"/>
            <a:ext cx="1728290" cy="270903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stCxn id="16" idx="3"/>
            <a:endCxn id="18" idx="1"/>
          </p:cNvCxnSpPr>
          <p:nvPr/>
        </p:nvCxnSpPr>
        <p:spPr>
          <a:xfrm>
            <a:off x="3039709" y="4489031"/>
            <a:ext cx="1501624" cy="0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stCxn id="16" idx="3"/>
            <a:endCxn id="19" idx="1"/>
          </p:cNvCxnSpPr>
          <p:nvPr/>
        </p:nvCxnSpPr>
        <p:spPr>
          <a:xfrm>
            <a:off x="3039709" y="4489031"/>
            <a:ext cx="1547362" cy="134789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直線接點 30"/>
          <p:cNvCxnSpPr>
            <a:stCxn id="21" idx="3"/>
            <a:endCxn id="18" idx="1"/>
          </p:cNvCxnSpPr>
          <p:nvPr/>
        </p:nvCxnSpPr>
        <p:spPr>
          <a:xfrm flipV="1">
            <a:off x="2958393" y="4489031"/>
            <a:ext cx="1582940" cy="1347893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13174</TotalTime>
  <Words>784</Words>
  <Application>Microsoft Office PowerPoint</Application>
  <PresentationFormat>寬螢幕</PresentationFormat>
  <Paragraphs>268</Paragraphs>
  <Slides>24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1" baseType="lpstr"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好玩就不累</vt:lpstr>
      <vt:lpstr>好玩就不累</vt:lpstr>
      <vt:lpstr>好玩就不累</vt:lpstr>
      <vt:lpstr>好玩就不累</vt:lpstr>
      <vt:lpstr>人生無處不賽局</vt:lpstr>
      <vt:lpstr>人生無處不賽局</vt:lpstr>
      <vt:lpstr>人生無處不賽局</vt:lpstr>
      <vt:lpstr>人生無處不賽局</vt:lpstr>
      <vt:lpstr>人生無處不賽局</vt:lpstr>
      <vt:lpstr>PowerPoint 簡報</vt:lpstr>
      <vt:lpstr>打造黃金團隊</vt:lpstr>
      <vt:lpstr>厲害的是留下了什麼</vt:lpstr>
      <vt:lpstr>厲害的是留下了什麼</vt:lpstr>
      <vt:lpstr>水到渠成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讓工作更有趣</dc:title>
  <dc:creator>User</dc:creator>
  <cp:lastModifiedBy>User</cp:lastModifiedBy>
  <cp:revision>41</cp:revision>
  <dcterms:created xsi:type="dcterms:W3CDTF">2019-11-20T14:08:28Z</dcterms:created>
  <dcterms:modified xsi:type="dcterms:W3CDTF">2019-12-08T16:36:51Z</dcterms:modified>
</cp:coreProperties>
</file>